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68" r:id="rId2"/>
    <p:sldId id="283" r:id="rId3"/>
    <p:sldId id="346" r:id="rId4"/>
    <p:sldId id="294" r:id="rId5"/>
    <p:sldId id="305" r:id="rId6"/>
    <p:sldId id="347" r:id="rId7"/>
    <p:sldId id="352" r:id="rId8"/>
    <p:sldId id="351" r:id="rId9"/>
    <p:sldId id="353" r:id="rId10"/>
    <p:sldId id="354" r:id="rId11"/>
    <p:sldId id="355" r:id="rId12"/>
    <p:sldId id="356" r:id="rId13"/>
    <p:sldId id="357" r:id="rId14"/>
    <p:sldId id="358" r:id="rId15"/>
    <p:sldId id="359" r:id="rId16"/>
    <p:sldId id="372" r:id="rId17"/>
    <p:sldId id="369" r:id="rId18"/>
    <p:sldId id="361" r:id="rId19"/>
    <p:sldId id="370" r:id="rId20"/>
    <p:sldId id="363" r:id="rId21"/>
    <p:sldId id="373" r:id="rId22"/>
    <p:sldId id="364" r:id="rId23"/>
    <p:sldId id="374" r:id="rId24"/>
    <p:sldId id="365" r:id="rId2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837F"/>
    <a:srgbClr val="A5D6D2"/>
    <a:srgbClr val="86BBD6"/>
    <a:srgbClr val="461E71"/>
    <a:srgbClr val="2D9543"/>
    <a:srgbClr val="BFDE17"/>
    <a:srgbClr val="38588C"/>
    <a:srgbClr val="2DBCC8"/>
    <a:srgbClr val="425669"/>
    <a:srgbClr val="D5D5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3"/>
    <p:restoredTop sz="66027"/>
  </p:normalViewPr>
  <p:slideViewPr>
    <p:cSldViewPr snapToGrid="0">
      <p:cViewPr varScale="1">
        <p:scale>
          <a:sx n="67" d="100"/>
          <a:sy n="67" d="100"/>
        </p:scale>
        <p:origin x="227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5E006-6F2B-1E4E-8CD4-0F3E9B52639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98A60673-6C50-D040-BE9A-61C512FD6678}">
      <dgm:prSet phldrT="[Text]"/>
      <dgm:spPr>
        <a:solidFill>
          <a:srgbClr val="2F837F"/>
        </a:solidFill>
        <a:ln>
          <a:noFill/>
        </a:ln>
      </dgm:spPr>
      <dgm:t>
        <a:bodyPr/>
        <a:lstStyle/>
        <a:p>
          <a:r>
            <a:rPr lang="en-GB" b="1" dirty="0">
              <a:solidFill>
                <a:srgbClr val="A5D6D2"/>
              </a:solidFill>
            </a:rPr>
            <a:t>Data Import</a:t>
          </a:r>
        </a:p>
      </dgm:t>
    </dgm:pt>
    <dgm:pt modelId="{17968955-0DF5-124B-A987-E218F60A19C5}" type="parTrans" cxnId="{525C8ACD-7626-9543-94AB-4E21A7577DC1}">
      <dgm:prSet/>
      <dgm:spPr/>
      <dgm:t>
        <a:bodyPr/>
        <a:lstStyle/>
        <a:p>
          <a:endParaRPr lang="en-GB" b="1"/>
        </a:p>
      </dgm:t>
    </dgm:pt>
    <dgm:pt modelId="{A515706D-E9E5-7D44-B69B-34036CD359AC}" type="sibTrans" cxnId="{525C8ACD-7626-9543-94AB-4E21A7577DC1}">
      <dgm:prSet/>
      <dgm:spPr/>
      <dgm:t>
        <a:bodyPr/>
        <a:lstStyle/>
        <a:p>
          <a:endParaRPr lang="en-GB" b="1" dirty="0"/>
        </a:p>
      </dgm:t>
    </dgm:pt>
    <dgm:pt modelId="{EFA44437-A676-D149-8F59-2245F95BC1C3}">
      <dgm:prSet phldrT="[Text]"/>
      <dgm:spPr>
        <a:solidFill>
          <a:srgbClr val="2F837F"/>
        </a:solidFill>
      </dgm:spPr>
      <dgm:t>
        <a:bodyPr/>
        <a:lstStyle/>
        <a:p>
          <a:r>
            <a:rPr lang="en-GB" b="1" dirty="0">
              <a:solidFill>
                <a:srgbClr val="A5D6D2"/>
              </a:solidFill>
            </a:rPr>
            <a:t>Data Preparation</a:t>
          </a:r>
        </a:p>
      </dgm:t>
    </dgm:pt>
    <dgm:pt modelId="{E59F66F9-5066-9946-A002-315F0D9C100F}" type="parTrans" cxnId="{9D88AD37-1946-0849-9705-297CB10E6BE5}">
      <dgm:prSet/>
      <dgm:spPr/>
      <dgm:t>
        <a:bodyPr/>
        <a:lstStyle/>
        <a:p>
          <a:endParaRPr lang="en-GB" b="1"/>
        </a:p>
      </dgm:t>
    </dgm:pt>
    <dgm:pt modelId="{9960498F-3A90-674D-B45E-2A038494D93A}" type="sibTrans" cxnId="{9D88AD37-1946-0849-9705-297CB10E6BE5}">
      <dgm:prSet/>
      <dgm:spPr/>
      <dgm:t>
        <a:bodyPr/>
        <a:lstStyle/>
        <a:p>
          <a:endParaRPr lang="en-GB" b="1" dirty="0"/>
        </a:p>
      </dgm:t>
    </dgm:pt>
    <dgm:pt modelId="{6916A817-1270-5146-AC51-1D0CA8733F67}">
      <dgm:prSet phldrT="[Text]"/>
      <dgm:spPr>
        <a:solidFill>
          <a:srgbClr val="2F837F"/>
        </a:solidFill>
      </dgm:spPr>
      <dgm:t>
        <a:bodyPr/>
        <a:lstStyle/>
        <a:p>
          <a:r>
            <a:rPr lang="en-GB" b="1" dirty="0">
              <a:solidFill>
                <a:srgbClr val="A5D6D2"/>
              </a:solidFill>
            </a:rPr>
            <a:t>Exploratory Analysis</a:t>
          </a:r>
        </a:p>
      </dgm:t>
    </dgm:pt>
    <dgm:pt modelId="{B2AC4490-6E69-6441-B7C4-E7FCCFF0346D}" type="parTrans" cxnId="{27778EC8-AEF8-2743-B6A5-BD53801575E0}">
      <dgm:prSet/>
      <dgm:spPr/>
      <dgm:t>
        <a:bodyPr/>
        <a:lstStyle/>
        <a:p>
          <a:endParaRPr lang="en-GB" b="1"/>
        </a:p>
      </dgm:t>
    </dgm:pt>
    <dgm:pt modelId="{7D11DD47-0840-984C-9D66-E6DEF9EE7353}" type="sibTrans" cxnId="{27778EC8-AEF8-2743-B6A5-BD53801575E0}">
      <dgm:prSet/>
      <dgm:spPr/>
      <dgm:t>
        <a:bodyPr/>
        <a:lstStyle/>
        <a:p>
          <a:endParaRPr lang="en-GB" b="1" dirty="0"/>
        </a:p>
      </dgm:t>
    </dgm:pt>
    <dgm:pt modelId="{9F7CE3B0-D665-7A43-B980-DF7E9FCE367C}">
      <dgm:prSet phldrT="[Text]"/>
      <dgm:spPr>
        <a:solidFill>
          <a:srgbClr val="2F837F"/>
        </a:solidFill>
      </dgm:spPr>
      <dgm:t>
        <a:bodyPr/>
        <a:lstStyle/>
        <a:p>
          <a:r>
            <a:rPr lang="en-GB" b="1" dirty="0">
              <a:solidFill>
                <a:srgbClr val="A5D6D2"/>
              </a:solidFill>
            </a:rPr>
            <a:t>Recommendations</a:t>
          </a:r>
        </a:p>
      </dgm:t>
    </dgm:pt>
    <dgm:pt modelId="{81FACCA0-C99E-5142-92BB-7603B2C5F17A}" type="parTrans" cxnId="{4234CE9F-AC8D-D148-B059-80803E613F39}">
      <dgm:prSet/>
      <dgm:spPr/>
      <dgm:t>
        <a:bodyPr/>
        <a:lstStyle/>
        <a:p>
          <a:endParaRPr lang="en-GB" b="1"/>
        </a:p>
      </dgm:t>
    </dgm:pt>
    <dgm:pt modelId="{B35CFB6F-D1E0-FC47-B59F-0D35B17F963B}" type="sibTrans" cxnId="{4234CE9F-AC8D-D148-B059-80803E613F39}">
      <dgm:prSet/>
      <dgm:spPr/>
      <dgm:t>
        <a:bodyPr/>
        <a:lstStyle/>
        <a:p>
          <a:endParaRPr lang="en-GB" b="1"/>
        </a:p>
      </dgm:t>
    </dgm:pt>
    <dgm:pt modelId="{DEEE00C9-8E79-F04B-A265-0D97F0E4D60D}" type="pres">
      <dgm:prSet presAssocID="{4FE5E006-6F2B-1E4E-8CD4-0F3E9B526396}" presName="outerComposite" presStyleCnt="0">
        <dgm:presLayoutVars>
          <dgm:chMax val="5"/>
          <dgm:dir/>
          <dgm:resizeHandles val="exact"/>
        </dgm:presLayoutVars>
      </dgm:prSet>
      <dgm:spPr/>
    </dgm:pt>
    <dgm:pt modelId="{3C946448-8D65-6E47-AE8F-00A0C4B2E84E}" type="pres">
      <dgm:prSet presAssocID="{4FE5E006-6F2B-1E4E-8CD4-0F3E9B526396}" presName="dummyMaxCanvas" presStyleCnt="0">
        <dgm:presLayoutVars/>
      </dgm:prSet>
      <dgm:spPr/>
    </dgm:pt>
    <dgm:pt modelId="{290A913A-839A-A545-A48D-967B8675CC42}" type="pres">
      <dgm:prSet presAssocID="{4FE5E006-6F2B-1E4E-8CD4-0F3E9B526396}" presName="FourNodes_1" presStyleLbl="node1" presStyleIdx="0" presStyleCnt="4" custLinFactNeighborX="-11451" custLinFactNeighborY="-5159">
        <dgm:presLayoutVars>
          <dgm:bulletEnabled val="1"/>
        </dgm:presLayoutVars>
      </dgm:prSet>
      <dgm:spPr/>
    </dgm:pt>
    <dgm:pt modelId="{863935C1-9038-7240-A818-387C15A04C3F}" type="pres">
      <dgm:prSet presAssocID="{4FE5E006-6F2B-1E4E-8CD4-0F3E9B526396}" presName="FourNodes_2" presStyleLbl="node1" presStyleIdx="1" presStyleCnt="4">
        <dgm:presLayoutVars>
          <dgm:bulletEnabled val="1"/>
        </dgm:presLayoutVars>
      </dgm:prSet>
      <dgm:spPr/>
    </dgm:pt>
    <dgm:pt modelId="{A0A3C00B-1A53-1A4A-A25A-971602DA93F0}" type="pres">
      <dgm:prSet presAssocID="{4FE5E006-6F2B-1E4E-8CD4-0F3E9B526396}" presName="FourNodes_3" presStyleLbl="node1" presStyleIdx="2" presStyleCnt="4">
        <dgm:presLayoutVars>
          <dgm:bulletEnabled val="1"/>
        </dgm:presLayoutVars>
      </dgm:prSet>
      <dgm:spPr/>
    </dgm:pt>
    <dgm:pt modelId="{F949742C-FF95-F249-8E07-CBFD6C16E578}" type="pres">
      <dgm:prSet presAssocID="{4FE5E006-6F2B-1E4E-8CD4-0F3E9B526396}" presName="FourNodes_4" presStyleLbl="node1" presStyleIdx="3" presStyleCnt="4">
        <dgm:presLayoutVars>
          <dgm:bulletEnabled val="1"/>
        </dgm:presLayoutVars>
      </dgm:prSet>
      <dgm:spPr/>
    </dgm:pt>
    <dgm:pt modelId="{7131E0FC-6401-2E40-A4B0-C5D585690519}" type="pres">
      <dgm:prSet presAssocID="{4FE5E006-6F2B-1E4E-8CD4-0F3E9B526396}" presName="FourConn_1-2" presStyleLbl="fgAccFollowNode1" presStyleIdx="0" presStyleCnt="3">
        <dgm:presLayoutVars>
          <dgm:bulletEnabled val="1"/>
        </dgm:presLayoutVars>
      </dgm:prSet>
      <dgm:spPr/>
    </dgm:pt>
    <dgm:pt modelId="{78CA8111-D19D-EF4F-A869-BE5A5934F9A2}" type="pres">
      <dgm:prSet presAssocID="{4FE5E006-6F2B-1E4E-8CD4-0F3E9B526396}" presName="FourConn_2-3" presStyleLbl="fgAccFollowNode1" presStyleIdx="1" presStyleCnt="3">
        <dgm:presLayoutVars>
          <dgm:bulletEnabled val="1"/>
        </dgm:presLayoutVars>
      </dgm:prSet>
      <dgm:spPr/>
    </dgm:pt>
    <dgm:pt modelId="{59532513-E7E8-2444-A7C6-3B9D71CB409A}" type="pres">
      <dgm:prSet presAssocID="{4FE5E006-6F2B-1E4E-8CD4-0F3E9B526396}" presName="FourConn_3-4" presStyleLbl="fgAccFollowNode1" presStyleIdx="2" presStyleCnt="3">
        <dgm:presLayoutVars>
          <dgm:bulletEnabled val="1"/>
        </dgm:presLayoutVars>
      </dgm:prSet>
      <dgm:spPr/>
    </dgm:pt>
    <dgm:pt modelId="{42264A3D-D685-3A40-9115-B22F18E5B7BB}" type="pres">
      <dgm:prSet presAssocID="{4FE5E006-6F2B-1E4E-8CD4-0F3E9B526396}" presName="FourNodes_1_text" presStyleLbl="node1" presStyleIdx="3" presStyleCnt="4">
        <dgm:presLayoutVars>
          <dgm:bulletEnabled val="1"/>
        </dgm:presLayoutVars>
      </dgm:prSet>
      <dgm:spPr/>
    </dgm:pt>
    <dgm:pt modelId="{79C0AD79-2302-BF4C-A9A6-0120B0117B04}" type="pres">
      <dgm:prSet presAssocID="{4FE5E006-6F2B-1E4E-8CD4-0F3E9B526396}" presName="FourNodes_2_text" presStyleLbl="node1" presStyleIdx="3" presStyleCnt="4">
        <dgm:presLayoutVars>
          <dgm:bulletEnabled val="1"/>
        </dgm:presLayoutVars>
      </dgm:prSet>
      <dgm:spPr/>
    </dgm:pt>
    <dgm:pt modelId="{04F06CC3-21BA-274E-81ED-7E5F32AE6E2E}" type="pres">
      <dgm:prSet presAssocID="{4FE5E006-6F2B-1E4E-8CD4-0F3E9B526396}" presName="FourNodes_3_text" presStyleLbl="node1" presStyleIdx="3" presStyleCnt="4">
        <dgm:presLayoutVars>
          <dgm:bulletEnabled val="1"/>
        </dgm:presLayoutVars>
      </dgm:prSet>
      <dgm:spPr/>
    </dgm:pt>
    <dgm:pt modelId="{E501593D-8D63-C549-BA7E-66DC72A8D6C0}" type="pres">
      <dgm:prSet presAssocID="{4FE5E006-6F2B-1E4E-8CD4-0F3E9B526396}" presName="FourNodes_4_text" presStyleLbl="node1" presStyleIdx="3" presStyleCnt="4">
        <dgm:presLayoutVars>
          <dgm:bulletEnabled val="1"/>
        </dgm:presLayoutVars>
      </dgm:prSet>
      <dgm:spPr/>
    </dgm:pt>
  </dgm:ptLst>
  <dgm:cxnLst>
    <dgm:cxn modelId="{335C9A2D-0C5C-7E48-9E4B-E3FAD9214679}" type="presOf" srcId="{9F7CE3B0-D665-7A43-B980-DF7E9FCE367C}" destId="{F949742C-FF95-F249-8E07-CBFD6C16E578}" srcOrd="0" destOrd="0" presId="urn:microsoft.com/office/officeart/2005/8/layout/vProcess5"/>
    <dgm:cxn modelId="{9D88AD37-1946-0849-9705-297CB10E6BE5}" srcId="{4FE5E006-6F2B-1E4E-8CD4-0F3E9B526396}" destId="{EFA44437-A676-D149-8F59-2245F95BC1C3}" srcOrd="1" destOrd="0" parTransId="{E59F66F9-5066-9946-A002-315F0D9C100F}" sibTransId="{9960498F-3A90-674D-B45E-2A038494D93A}"/>
    <dgm:cxn modelId="{F8A72E61-BD41-BA4F-89E2-251C813927F8}" type="presOf" srcId="{9F7CE3B0-D665-7A43-B980-DF7E9FCE367C}" destId="{E501593D-8D63-C549-BA7E-66DC72A8D6C0}" srcOrd="1" destOrd="0" presId="urn:microsoft.com/office/officeart/2005/8/layout/vProcess5"/>
    <dgm:cxn modelId="{056DF77F-041D-B541-9FEF-089AF6FA756B}" type="presOf" srcId="{9960498F-3A90-674D-B45E-2A038494D93A}" destId="{78CA8111-D19D-EF4F-A869-BE5A5934F9A2}" srcOrd="0" destOrd="0" presId="urn:microsoft.com/office/officeart/2005/8/layout/vProcess5"/>
    <dgm:cxn modelId="{56458E8F-4A17-8F4C-AC8C-154761214E86}" type="presOf" srcId="{EFA44437-A676-D149-8F59-2245F95BC1C3}" destId="{863935C1-9038-7240-A818-387C15A04C3F}" srcOrd="0" destOrd="0" presId="urn:microsoft.com/office/officeart/2005/8/layout/vProcess5"/>
    <dgm:cxn modelId="{048AB99A-D13C-FB4F-9EC7-E14F74615847}" type="presOf" srcId="{EFA44437-A676-D149-8F59-2245F95BC1C3}" destId="{79C0AD79-2302-BF4C-A9A6-0120B0117B04}" srcOrd="1" destOrd="0" presId="urn:microsoft.com/office/officeart/2005/8/layout/vProcess5"/>
    <dgm:cxn modelId="{4234CE9F-AC8D-D148-B059-80803E613F39}" srcId="{4FE5E006-6F2B-1E4E-8CD4-0F3E9B526396}" destId="{9F7CE3B0-D665-7A43-B980-DF7E9FCE367C}" srcOrd="3" destOrd="0" parTransId="{81FACCA0-C99E-5142-92BB-7603B2C5F17A}" sibTransId="{B35CFB6F-D1E0-FC47-B59F-0D35B17F963B}"/>
    <dgm:cxn modelId="{A8D4DAA5-147B-F94F-9B0E-B15FF601A19C}" type="presOf" srcId="{7D11DD47-0840-984C-9D66-E6DEF9EE7353}" destId="{59532513-E7E8-2444-A7C6-3B9D71CB409A}" srcOrd="0" destOrd="0" presId="urn:microsoft.com/office/officeart/2005/8/layout/vProcess5"/>
    <dgm:cxn modelId="{5A9FB3A8-9FD7-5447-B372-DDF7BD0D838F}" type="presOf" srcId="{6916A817-1270-5146-AC51-1D0CA8733F67}" destId="{A0A3C00B-1A53-1A4A-A25A-971602DA93F0}" srcOrd="0" destOrd="0" presId="urn:microsoft.com/office/officeart/2005/8/layout/vProcess5"/>
    <dgm:cxn modelId="{6ECACEAF-7E74-024B-B181-FA14497A24F6}" type="presOf" srcId="{6916A817-1270-5146-AC51-1D0CA8733F67}" destId="{04F06CC3-21BA-274E-81ED-7E5F32AE6E2E}" srcOrd="1" destOrd="0" presId="urn:microsoft.com/office/officeart/2005/8/layout/vProcess5"/>
    <dgm:cxn modelId="{D52917B4-EC95-DD40-B477-46E24EE73697}" type="presOf" srcId="{98A60673-6C50-D040-BE9A-61C512FD6678}" destId="{290A913A-839A-A545-A48D-967B8675CC42}" srcOrd="0" destOrd="0" presId="urn:microsoft.com/office/officeart/2005/8/layout/vProcess5"/>
    <dgm:cxn modelId="{C15AF6BD-D6E5-5E43-89C1-5700D989D0D3}" type="presOf" srcId="{A515706D-E9E5-7D44-B69B-34036CD359AC}" destId="{7131E0FC-6401-2E40-A4B0-C5D585690519}" srcOrd="0" destOrd="0" presId="urn:microsoft.com/office/officeart/2005/8/layout/vProcess5"/>
    <dgm:cxn modelId="{CE4523C4-7CE0-9C42-B2AE-E9D4276C8DA1}" type="presOf" srcId="{98A60673-6C50-D040-BE9A-61C512FD6678}" destId="{42264A3D-D685-3A40-9115-B22F18E5B7BB}" srcOrd="1" destOrd="0" presId="urn:microsoft.com/office/officeart/2005/8/layout/vProcess5"/>
    <dgm:cxn modelId="{27778EC8-AEF8-2743-B6A5-BD53801575E0}" srcId="{4FE5E006-6F2B-1E4E-8CD4-0F3E9B526396}" destId="{6916A817-1270-5146-AC51-1D0CA8733F67}" srcOrd="2" destOrd="0" parTransId="{B2AC4490-6E69-6441-B7C4-E7FCCFF0346D}" sibTransId="{7D11DD47-0840-984C-9D66-E6DEF9EE7353}"/>
    <dgm:cxn modelId="{3B3594CC-3DE7-9B4C-8EE0-5A7A4CC6FCFA}" type="presOf" srcId="{4FE5E006-6F2B-1E4E-8CD4-0F3E9B526396}" destId="{DEEE00C9-8E79-F04B-A265-0D97F0E4D60D}" srcOrd="0" destOrd="0" presId="urn:microsoft.com/office/officeart/2005/8/layout/vProcess5"/>
    <dgm:cxn modelId="{525C8ACD-7626-9543-94AB-4E21A7577DC1}" srcId="{4FE5E006-6F2B-1E4E-8CD4-0F3E9B526396}" destId="{98A60673-6C50-D040-BE9A-61C512FD6678}" srcOrd="0" destOrd="0" parTransId="{17968955-0DF5-124B-A987-E218F60A19C5}" sibTransId="{A515706D-E9E5-7D44-B69B-34036CD359AC}"/>
    <dgm:cxn modelId="{3105EDCE-056A-D24C-B58D-FFEA2AAADFD8}" type="presParOf" srcId="{DEEE00C9-8E79-F04B-A265-0D97F0E4D60D}" destId="{3C946448-8D65-6E47-AE8F-00A0C4B2E84E}" srcOrd="0" destOrd="0" presId="urn:microsoft.com/office/officeart/2005/8/layout/vProcess5"/>
    <dgm:cxn modelId="{964A068B-6F78-2E4B-848C-39AE98E470D1}" type="presParOf" srcId="{DEEE00C9-8E79-F04B-A265-0D97F0E4D60D}" destId="{290A913A-839A-A545-A48D-967B8675CC42}" srcOrd="1" destOrd="0" presId="urn:microsoft.com/office/officeart/2005/8/layout/vProcess5"/>
    <dgm:cxn modelId="{A88384B1-B6E6-174B-B770-2D344814E2A3}" type="presParOf" srcId="{DEEE00C9-8E79-F04B-A265-0D97F0E4D60D}" destId="{863935C1-9038-7240-A818-387C15A04C3F}" srcOrd="2" destOrd="0" presId="urn:microsoft.com/office/officeart/2005/8/layout/vProcess5"/>
    <dgm:cxn modelId="{FC7E6C77-0D2C-6B4A-B467-50C230970BE0}" type="presParOf" srcId="{DEEE00C9-8E79-F04B-A265-0D97F0E4D60D}" destId="{A0A3C00B-1A53-1A4A-A25A-971602DA93F0}" srcOrd="3" destOrd="0" presId="urn:microsoft.com/office/officeart/2005/8/layout/vProcess5"/>
    <dgm:cxn modelId="{D76CA513-873D-7347-BF21-1AAE6A9FF819}" type="presParOf" srcId="{DEEE00C9-8E79-F04B-A265-0D97F0E4D60D}" destId="{F949742C-FF95-F249-8E07-CBFD6C16E578}" srcOrd="4" destOrd="0" presId="urn:microsoft.com/office/officeart/2005/8/layout/vProcess5"/>
    <dgm:cxn modelId="{712FF192-F049-A048-9B26-2F31ABC1AF97}" type="presParOf" srcId="{DEEE00C9-8E79-F04B-A265-0D97F0E4D60D}" destId="{7131E0FC-6401-2E40-A4B0-C5D585690519}" srcOrd="5" destOrd="0" presId="urn:microsoft.com/office/officeart/2005/8/layout/vProcess5"/>
    <dgm:cxn modelId="{600733E4-F400-724F-B569-A6D3D279F6FB}" type="presParOf" srcId="{DEEE00C9-8E79-F04B-A265-0D97F0E4D60D}" destId="{78CA8111-D19D-EF4F-A869-BE5A5934F9A2}" srcOrd="6" destOrd="0" presId="urn:microsoft.com/office/officeart/2005/8/layout/vProcess5"/>
    <dgm:cxn modelId="{F24CA6CF-3690-9849-BD2B-F2FF718E9A25}" type="presParOf" srcId="{DEEE00C9-8E79-F04B-A265-0D97F0E4D60D}" destId="{59532513-E7E8-2444-A7C6-3B9D71CB409A}" srcOrd="7" destOrd="0" presId="urn:microsoft.com/office/officeart/2005/8/layout/vProcess5"/>
    <dgm:cxn modelId="{2A4B82AB-6324-8247-8547-E92F3656AAE8}" type="presParOf" srcId="{DEEE00C9-8E79-F04B-A265-0D97F0E4D60D}" destId="{42264A3D-D685-3A40-9115-B22F18E5B7BB}" srcOrd="8" destOrd="0" presId="urn:microsoft.com/office/officeart/2005/8/layout/vProcess5"/>
    <dgm:cxn modelId="{7676793A-0A4B-094A-AE09-B7DCEB668346}" type="presParOf" srcId="{DEEE00C9-8E79-F04B-A265-0D97F0E4D60D}" destId="{79C0AD79-2302-BF4C-A9A6-0120B0117B04}" srcOrd="9" destOrd="0" presId="urn:microsoft.com/office/officeart/2005/8/layout/vProcess5"/>
    <dgm:cxn modelId="{9702D53C-C8BB-6D4B-B0B5-DD6C94B59B54}" type="presParOf" srcId="{DEEE00C9-8E79-F04B-A265-0D97F0E4D60D}" destId="{04F06CC3-21BA-274E-81ED-7E5F32AE6E2E}" srcOrd="10" destOrd="0" presId="urn:microsoft.com/office/officeart/2005/8/layout/vProcess5"/>
    <dgm:cxn modelId="{A2BF79E3-346F-E04C-BE18-D778D1417A1F}" type="presParOf" srcId="{DEEE00C9-8E79-F04B-A265-0D97F0E4D60D}" destId="{E501593D-8D63-C549-BA7E-66DC72A8D6C0}" srcOrd="11" destOrd="0" presId="urn:microsoft.com/office/officeart/2005/8/layout/vProcess5"/>
  </dgm:cxnLst>
  <dgm:bg>
    <a:noFill/>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A913A-839A-A545-A48D-967B8675CC42}">
      <dsp:nvSpPr>
        <dsp:cNvPr id="0" name=""/>
        <dsp:cNvSpPr/>
      </dsp:nvSpPr>
      <dsp:spPr>
        <a:xfrm>
          <a:off x="0" y="0"/>
          <a:ext cx="4543188" cy="912431"/>
        </a:xfrm>
        <a:prstGeom prst="roundRect">
          <a:avLst>
            <a:gd name="adj" fmla="val 10000"/>
          </a:avLst>
        </a:prstGeom>
        <a:solidFill>
          <a:srgbClr val="2F837F"/>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solidFill>
                <a:srgbClr val="A5D6D2"/>
              </a:solidFill>
            </a:rPr>
            <a:t>Data Import</a:t>
          </a:r>
        </a:p>
      </dsp:txBody>
      <dsp:txXfrm>
        <a:off x="26724" y="26724"/>
        <a:ext cx="3481502" cy="858983"/>
      </dsp:txXfrm>
    </dsp:sp>
    <dsp:sp modelId="{863935C1-9038-7240-A818-387C15A04C3F}">
      <dsp:nvSpPr>
        <dsp:cNvPr id="0" name=""/>
        <dsp:cNvSpPr/>
      </dsp:nvSpPr>
      <dsp:spPr>
        <a:xfrm>
          <a:off x="380491" y="1078328"/>
          <a:ext cx="4543188" cy="912431"/>
        </a:xfrm>
        <a:prstGeom prst="roundRect">
          <a:avLst>
            <a:gd name="adj" fmla="val 10000"/>
          </a:avLst>
        </a:prstGeom>
        <a:solidFill>
          <a:srgbClr val="2F837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solidFill>
                <a:srgbClr val="A5D6D2"/>
              </a:solidFill>
            </a:rPr>
            <a:t>Data Preparation</a:t>
          </a:r>
        </a:p>
      </dsp:txBody>
      <dsp:txXfrm>
        <a:off x="407215" y="1105052"/>
        <a:ext cx="3516167" cy="858983"/>
      </dsp:txXfrm>
    </dsp:sp>
    <dsp:sp modelId="{A0A3C00B-1A53-1A4A-A25A-971602DA93F0}">
      <dsp:nvSpPr>
        <dsp:cNvPr id="0" name=""/>
        <dsp:cNvSpPr/>
      </dsp:nvSpPr>
      <dsp:spPr>
        <a:xfrm>
          <a:off x="755305" y="2156656"/>
          <a:ext cx="4543188" cy="912431"/>
        </a:xfrm>
        <a:prstGeom prst="roundRect">
          <a:avLst>
            <a:gd name="adj" fmla="val 10000"/>
          </a:avLst>
        </a:prstGeom>
        <a:solidFill>
          <a:srgbClr val="2F837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solidFill>
                <a:srgbClr val="A5D6D2"/>
              </a:solidFill>
            </a:rPr>
            <a:t>Exploratory Analysis</a:t>
          </a:r>
        </a:p>
      </dsp:txBody>
      <dsp:txXfrm>
        <a:off x="782029" y="2183380"/>
        <a:ext cx="3521846" cy="858983"/>
      </dsp:txXfrm>
    </dsp:sp>
    <dsp:sp modelId="{F949742C-FF95-F249-8E07-CBFD6C16E578}">
      <dsp:nvSpPr>
        <dsp:cNvPr id="0" name=""/>
        <dsp:cNvSpPr/>
      </dsp:nvSpPr>
      <dsp:spPr>
        <a:xfrm>
          <a:off x="1135796" y="3234985"/>
          <a:ext cx="4543188" cy="912431"/>
        </a:xfrm>
        <a:prstGeom prst="roundRect">
          <a:avLst>
            <a:gd name="adj" fmla="val 10000"/>
          </a:avLst>
        </a:prstGeom>
        <a:solidFill>
          <a:srgbClr val="2F837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solidFill>
                <a:srgbClr val="A5D6D2"/>
              </a:solidFill>
            </a:rPr>
            <a:t>Recommendations</a:t>
          </a:r>
        </a:p>
      </dsp:txBody>
      <dsp:txXfrm>
        <a:off x="1162520" y="3261709"/>
        <a:ext cx="3516167" cy="858983"/>
      </dsp:txXfrm>
    </dsp:sp>
    <dsp:sp modelId="{7131E0FC-6401-2E40-A4B0-C5D585690519}">
      <dsp:nvSpPr>
        <dsp:cNvPr id="0" name=""/>
        <dsp:cNvSpPr/>
      </dsp:nvSpPr>
      <dsp:spPr>
        <a:xfrm>
          <a:off x="3950107" y="698839"/>
          <a:ext cx="593080" cy="59308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GB" sz="2600" b="1" kern="1200" dirty="0"/>
        </a:p>
      </dsp:txBody>
      <dsp:txXfrm>
        <a:off x="4083550" y="698839"/>
        <a:ext cx="326194" cy="446293"/>
      </dsp:txXfrm>
    </dsp:sp>
    <dsp:sp modelId="{78CA8111-D19D-EF4F-A869-BE5A5934F9A2}">
      <dsp:nvSpPr>
        <dsp:cNvPr id="0" name=""/>
        <dsp:cNvSpPr/>
      </dsp:nvSpPr>
      <dsp:spPr>
        <a:xfrm>
          <a:off x="4330599" y="1777168"/>
          <a:ext cx="593080" cy="59308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GB" sz="2600" b="1" kern="1200" dirty="0"/>
        </a:p>
      </dsp:txBody>
      <dsp:txXfrm>
        <a:off x="4464042" y="1777168"/>
        <a:ext cx="326194" cy="446293"/>
      </dsp:txXfrm>
    </dsp:sp>
    <dsp:sp modelId="{59532513-E7E8-2444-A7C6-3B9D71CB409A}">
      <dsp:nvSpPr>
        <dsp:cNvPr id="0" name=""/>
        <dsp:cNvSpPr/>
      </dsp:nvSpPr>
      <dsp:spPr>
        <a:xfrm>
          <a:off x="4705412" y="2855496"/>
          <a:ext cx="593080" cy="59308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GB" sz="2600" b="1" kern="1200" dirty="0"/>
        </a:p>
      </dsp:txBody>
      <dsp:txXfrm>
        <a:off x="4838855" y="2855496"/>
        <a:ext cx="326194" cy="44629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F03A5-4B42-7646-9E92-31122CB7B61C}" type="datetimeFigureOut">
              <a:rPr lang="en-DE" smtClean="0"/>
              <a:t>02.07.25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06B03-4D3A-F341-AF0F-62E7D3FC2CDC}" type="slidenum">
              <a:rPr lang="en-DE" smtClean="0"/>
              <a:t>‹#›</a:t>
            </a:fld>
            <a:endParaRPr lang="en-DE"/>
          </a:p>
        </p:txBody>
      </p:sp>
    </p:spTree>
    <p:extLst>
      <p:ext uri="{BB962C8B-B14F-4D97-AF65-F5344CB8AC3E}">
        <p14:creationId xmlns:p14="http://schemas.microsoft.com/office/powerpoint/2010/main" val="397746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bcg.com/publications/2024/loyalty-programs-customer-expectations-grow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kylingm.com/board-games-statistic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CAB51-23BA-C744-67A3-41651361F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530CC-371F-8125-BBF7-D2D4A1E80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58791-CA1F-190B-E231-E5E13D571FA2}"/>
              </a:ext>
            </a:extLst>
          </p:cNvPr>
          <p:cNvSpPr>
            <a:spLocks noGrp="1"/>
          </p:cNvSpPr>
          <p:nvPr>
            <p:ph type="body" idx="1"/>
          </p:nvPr>
        </p:nvSpPr>
        <p:spPr/>
        <p:txBody>
          <a:bodyPr/>
          <a:lstStyle/>
          <a:p>
            <a:r>
              <a:rPr lang="en-US" dirty="0"/>
              <a:t>Great to see all of you</a:t>
            </a:r>
          </a:p>
          <a:p>
            <a:endParaRPr lang="en-US" dirty="0"/>
          </a:p>
          <a:p>
            <a:r>
              <a:rPr lang="en-US" dirty="0"/>
              <a:t>For those of you who don’t know mw, my name is</a:t>
            </a:r>
          </a:p>
          <a:p>
            <a:endParaRPr lang="en-US" dirty="0"/>
          </a:p>
          <a:p>
            <a:r>
              <a:rPr lang="en-US" dirty="0"/>
              <a:t>Of course, we have had preliminary discussions about your data and I would now like to share my findings with you.</a:t>
            </a:r>
          </a:p>
        </p:txBody>
      </p:sp>
      <p:sp>
        <p:nvSpPr>
          <p:cNvPr id="4" name="Slide Number Placeholder 3">
            <a:extLst>
              <a:ext uri="{FF2B5EF4-FFF2-40B4-BE49-F238E27FC236}">
                <a16:creationId xmlns:a16="http://schemas.microsoft.com/office/drawing/2014/main" id="{DECBB24B-24ED-642C-C49B-12DC8279550A}"/>
              </a:ext>
            </a:extLst>
          </p:cNvPr>
          <p:cNvSpPr>
            <a:spLocks noGrp="1"/>
          </p:cNvSpPr>
          <p:nvPr>
            <p:ph type="sldNum" sz="quarter" idx="5"/>
          </p:nvPr>
        </p:nvSpPr>
        <p:spPr/>
        <p:txBody>
          <a:bodyPr/>
          <a:lstStyle/>
          <a:p>
            <a:fld id="{34606B03-4D3A-F341-AF0F-62E7D3FC2CDC}" type="slidenum">
              <a:rPr lang="en-DE" smtClean="0"/>
              <a:t>1</a:t>
            </a:fld>
            <a:endParaRPr lang="en-DE"/>
          </a:p>
        </p:txBody>
      </p:sp>
    </p:spTree>
    <p:extLst>
      <p:ext uri="{BB962C8B-B14F-4D97-AF65-F5344CB8AC3E}">
        <p14:creationId xmlns:p14="http://schemas.microsoft.com/office/powerpoint/2010/main" val="9909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B9AFC-5BDD-A5A3-4316-ECD380ECC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6F13C-16BF-450D-553A-A596A8F37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58C57-16E6-E278-95C3-2B78D667CEF4}"/>
              </a:ext>
            </a:extLst>
          </p:cNvPr>
          <p:cNvSpPr>
            <a:spLocks noGrp="1"/>
          </p:cNvSpPr>
          <p:nvPr>
            <p:ph type="body" idx="1"/>
          </p:nvPr>
        </p:nvSpPr>
        <p:spPr/>
        <p:txBody>
          <a:bodyPr/>
          <a:lstStyle/>
          <a:p>
            <a:pPr algn="l">
              <a:buFont typeface="Arial" panose="020B0604020202020204" pitchFamily="34" charset="0"/>
              <a:buNone/>
            </a:pPr>
            <a:r>
              <a:rPr lang="en-GB" b="0" i="0" dirty="0">
                <a:solidFill>
                  <a:srgbClr val="000000"/>
                </a:solidFill>
                <a:effectLst/>
                <a:latin typeface="+mn-lt"/>
              </a:rPr>
              <a:t>After reviewing various model, a model called random forest gives the best fit, as it gives the most robust results for the wide range of loyalty points </a:t>
            </a:r>
            <a:r>
              <a:rPr lang="en-DE" b="0" i="0" dirty="0">
                <a:solidFill>
                  <a:srgbClr val="000000"/>
                </a:solidFill>
                <a:effectLst/>
                <a:latin typeface="+mn-lt"/>
              </a:rPr>
              <a:t>and makes the most accurate predictions.</a:t>
            </a:r>
          </a:p>
          <a:p>
            <a:pPr algn="l">
              <a:buFont typeface="Arial" panose="020B0604020202020204" pitchFamily="34" charset="0"/>
              <a:buNone/>
            </a:pPr>
            <a:r>
              <a:rPr lang="en-DE" b="0" i="0" dirty="0">
                <a:solidFill>
                  <a:srgbClr val="000000"/>
                </a:solidFill>
                <a:effectLst/>
                <a:latin typeface="+mn-lt"/>
              </a:rPr>
              <a:t>A random forest starts with individual decision trees. </a:t>
            </a:r>
            <a:r>
              <a:rPr lang="en-GB" b="0" i="0" dirty="0">
                <a:solidFill>
                  <a:srgbClr val="000000"/>
                </a:solidFill>
                <a:effectLst/>
                <a:latin typeface="+mn-lt"/>
              </a:rPr>
              <a:t>T</a:t>
            </a:r>
            <a:r>
              <a:rPr lang="en-DE" b="0" i="0" dirty="0">
                <a:solidFill>
                  <a:srgbClr val="000000"/>
                </a:solidFill>
                <a:effectLst/>
                <a:latin typeface="+mn-lt"/>
              </a:rPr>
              <a:t>hey work on the basis of a question that </a:t>
            </a:r>
            <a:r>
              <a:rPr lang="en-GB" b="0" i="0" dirty="0">
                <a:solidFill>
                  <a:srgbClr val="000000"/>
                </a:solidFill>
                <a:effectLst/>
                <a:latin typeface="Inter"/>
              </a:rPr>
              <a:t>divides your data into two groups based on certain criteria, so you can see the branches here.</a:t>
            </a:r>
          </a:p>
          <a:p>
            <a:pPr algn="l">
              <a:buFont typeface="Arial" panose="020B0604020202020204" pitchFamily="34" charset="0"/>
              <a:buNone/>
            </a:pPr>
            <a:r>
              <a:rPr lang="en-GB" b="0" i="0" dirty="0">
                <a:solidFill>
                  <a:srgbClr val="000000"/>
                </a:solidFill>
                <a:effectLst/>
                <a:latin typeface="Inter"/>
              </a:rPr>
              <a:t>A random forest consists of many trees. We can of course look at the model in more detail later if you are interested.</a:t>
            </a:r>
          </a:p>
          <a:p>
            <a:pPr algn="l">
              <a:buFont typeface="Arial" panose="020B0604020202020204" pitchFamily="34" charset="0"/>
              <a:buNone/>
            </a:pPr>
            <a:endParaRPr lang="en-GB" b="0" i="0" dirty="0">
              <a:solidFill>
                <a:srgbClr val="000000"/>
              </a:solidFill>
              <a:effectLst/>
              <a:latin typeface="Inter"/>
            </a:endParaRPr>
          </a:p>
          <a:p>
            <a:pPr algn="l">
              <a:buFont typeface="Arial" panose="020B0604020202020204" pitchFamily="34" charset="0"/>
              <a:buNone/>
            </a:pPr>
            <a:r>
              <a:rPr lang="en-GB" b="0" i="0" dirty="0">
                <a:solidFill>
                  <a:srgbClr val="000000"/>
                </a:solidFill>
                <a:effectLst/>
                <a:latin typeface="Inter"/>
              </a:rPr>
              <a:t>According to the model the main influences on loyalty pointy in the dataset are remuneration and spending score, with age having a small impact, as well.</a:t>
            </a:r>
          </a:p>
          <a:p>
            <a:pPr algn="l">
              <a:buFont typeface="Arial" panose="020B0604020202020204" pitchFamily="34" charset="0"/>
              <a:buNone/>
            </a:pPr>
            <a:r>
              <a:rPr lang="en-GB" b="0" i="0" dirty="0">
                <a:solidFill>
                  <a:srgbClr val="000000"/>
                </a:solidFill>
                <a:effectLst/>
                <a:latin typeface="Inter"/>
              </a:rPr>
              <a:t>So, an increase in income and spending, increases loyalty points and with that sales performance.</a:t>
            </a:r>
            <a:endParaRPr lang="en-GB" b="0" i="0" dirty="0">
              <a:solidFill>
                <a:srgbClr val="000000"/>
              </a:solidFill>
              <a:effectLst/>
              <a:latin typeface="+mn-lt"/>
            </a:endParaRPr>
          </a:p>
        </p:txBody>
      </p:sp>
      <p:sp>
        <p:nvSpPr>
          <p:cNvPr id="4" name="Slide Number Placeholder 3">
            <a:extLst>
              <a:ext uri="{FF2B5EF4-FFF2-40B4-BE49-F238E27FC236}">
                <a16:creationId xmlns:a16="http://schemas.microsoft.com/office/drawing/2014/main" id="{893D1C54-8D34-0588-DF44-3A2C5C2CC129}"/>
              </a:ext>
            </a:extLst>
          </p:cNvPr>
          <p:cNvSpPr>
            <a:spLocks noGrp="1"/>
          </p:cNvSpPr>
          <p:nvPr>
            <p:ph type="sldNum" sz="quarter" idx="5"/>
          </p:nvPr>
        </p:nvSpPr>
        <p:spPr/>
        <p:txBody>
          <a:bodyPr/>
          <a:lstStyle/>
          <a:p>
            <a:fld id="{34606B03-4D3A-F341-AF0F-62E7D3FC2CDC}" type="slidenum">
              <a:rPr lang="en-DE" smtClean="0"/>
              <a:t>10</a:t>
            </a:fld>
            <a:endParaRPr lang="en-DE"/>
          </a:p>
        </p:txBody>
      </p:sp>
    </p:spTree>
    <p:extLst>
      <p:ext uri="{BB962C8B-B14F-4D97-AF65-F5344CB8AC3E}">
        <p14:creationId xmlns:p14="http://schemas.microsoft.com/office/powerpoint/2010/main" val="302774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07D89-55C5-5378-CEF7-A7BFCA4CB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76F35-9299-80E7-5D83-853FB523F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E94C0-9C3F-8FC3-17E3-55CEE436EA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b="0" dirty="0">
                <a:latin typeface="Calibri" panose="020F0502020204030204" pitchFamily="34" charset="0"/>
                <a:cs typeface="Calibri" panose="020F0502020204030204" pitchFamily="34" charset="0"/>
              </a:rPr>
              <a:t>Next we look at your audience and customer base. </a:t>
            </a:r>
            <a:r>
              <a:rPr lang="en-GB" b="0" dirty="0">
                <a:latin typeface="Calibri" panose="020F0502020204030204" pitchFamily="34" charset="0"/>
                <a:cs typeface="Calibri" panose="020F0502020204030204" pitchFamily="34" charset="0"/>
              </a:rPr>
              <a:t>A</a:t>
            </a:r>
            <a:r>
              <a:rPr lang="en-DE" b="0" dirty="0">
                <a:latin typeface="Calibri" panose="020F0502020204030204" pitchFamily="34" charset="0"/>
                <a:cs typeface="Calibri" panose="020F0502020204030204" pitchFamily="34" charset="0"/>
              </a:rPr>
              <a:t>nd whether  there any characteristics that allow us to group them.</a:t>
            </a:r>
          </a:p>
        </p:txBody>
      </p:sp>
      <p:sp>
        <p:nvSpPr>
          <p:cNvPr id="4" name="Slide Number Placeholder 3">
            <a:extLst>
              <a:ext uri="{FF2B5EF4-FFF2-40B4-BE49-F238E27FC236}">
                <a16:creationId xmlns:a16="http://schemas.microsoft.com/office/drawing/2014/main" id="{64601DB7-7BDA-75CF-9BFA-1C7896E7AA88}"/>
              </a:ext>
            </a:extLst>
          </p:cNvPr>
          <p:cNvSpPr>
            <a:spLocks noGrp="1"/>
          </p:cNvSpPr>
          <p:nvPr>
            <p:ph type="sldNum" sz="quarter" idx="5"/>
          </p:nvPr>
        </p:nvSpPr>
        <p:spPr/>
        <p:txBody>
          <a:bodyPr/>
          <a:lstStyle/>
          <a:p>
            <a:fld id="{34606B03-4D3A-F341-AF0F-62E7D3FC2CDC}" type="slidenum">
              <a:rPr lang="en-DE" smtClean="0"/>
              <a:t>11</a:t>
            </a:fld>
            <a:endParaRPr lang="en-DE"/>
          </a:p>
        </p:txBody>
      </p:sp>
    </p:spTree>
    <p:extLst>
      <p:ext uri="{BB962C8B-B14F-4D97-AF65-F5344CB8AC3E}">
        <p14:creationId xmlns:p14="http://schemas.microsoft.com/office/powerpoint/2010/main" val="4173664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942C9-DC26-5757-D2DA-8BA2605E4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FD0FA-3CD2-9031-6AD8-68AC4E4B9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AACFD-97C9-C63E-89F3-B582DB99BC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Taking a scatterplot to show the relationship between spending score and remuneration (main variables impacting loyalty points) we get 5 clusters,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The model can be expanded with the age variable, an the 5 clusters bascially remain.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Split 30% high spenders – for example affluent spenders have a high spending score and high income.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40% in the middle as balanced spenders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30% low spenders</a:t>
            </a:r>
          </a:p>
        </p:txBody>
      </p:sp>
      <p:sp>
        <p:nvSpPr>
          <p:cNvPr id="4" name="Slide Number Placeholder 3">
            <a:extLst>
              <a:ext uri="{FF2B5EF4-FFF2-40B4-BE49-F238E27FC236}">
                <a16:creationId xmlns:a16="http://schemas.microsoft.com/office/drawing/2014/main" id="{EF65088A-FE82-0C91-B872-9FB7AD567EE6}"/>
              </a:ext>
            </a:extLst>
          </p:cNvPr>
          <p:cNvSpPr>
            <a:spLocks noGrp="1"/>
          </p:cNvSpPr>
          <p:nvPr>
            <p:ph type="sldNum" sz="quarter" idx="5"/>
          </p:nvPr>
        </p:nvSpPr>
        <p:spPr/>
        <p:txBody>
          <a:bodyPr/>
          <a:lstStyle/>
          <a:p>
            <a:fld id="{34606B03-4D3A-F341-AF0F-62E7D3FC2CDC}" type="slidenum">
              <a:rPr lang="en-DE" smtClean="0"/>
              <a:t>12</a:t>
            </a:fld>
            <a:endParaRPr lang="en-DE"/>
          </a:p>
        </p:txBody>
      </p:sp>
    </p:spTree>
    <p:extLst>
      <p:ext uri="{BB962C8B-B14F-4D97-AF65-F5344CB8AC3E}">
        <p14:creationId xmlns:p14="http://schemas.microsoft.com/office/powerpoint/2010/main" val="1593283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00BCA-D735-0E46-42A4-8F263DC53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B8951-F657-2E5C-EF72-61BF1CF4A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93AE5-3001-BE60-71E7-221E8F3457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What other characteristics do the clusters share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High spenders are younger and are more likely  be making purchases for own entertainment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Value Seekers with lower income are spending now not saving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 affluent spenders focus on quality and exclusivity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 balanced spenders make up the largest group are are conscious of their purchases, potentially parents buying for their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 clusters with lower spending scores tend to be older, are likely to make less frequent visits and may be more likely to look for gifts rather than purchases for themselves.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 data showed that the top 10 products were different per cluster so to understand the impact on sales performance, more analysis needs to be done on product purchases.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Overall we can see that different customer clusters contribute differently to sales performance.</a:t>
            </a:r>
          </a:p>
        </p:txBody>
      </p:sp>
      <p:sp>
        <p:nvSpPr>
          <p:cNvPr id="4" name="Slide Number Placeholder 3">
            <a:extLst>
              <a:ext uri="{FF2B5EF4-FFF2-40B4-BE49-F238E27FC236}">
                <a16:creationId xmlns:a16="http://schemas.microsoft.com/office/drawing/2014/main" id="{43C16428-5300-FE01-B69A-36506D0C1977}"/>
              </a:ext>
            </a:extLst>
          </p:cNvPr>
          <p:cNvSpPr>
            <a:spLocks noGrp="1"/>
          </p:cNvSpPr>
          <p:nvPr>
            <p:ph type="sldNum" sz="quarter" idx="5"/>
          </p:nvPr>
        </p:nvSpPr>
        <p:spPr/>
        <p:txBody>
          <a:bodyPr/>
          <a:lstStyle/>
          <a:p>
            <a:fld id="{34606B03-4D3A-F341-AF0F-62E7D3FC2CDC}" type="slidenum">
              <a:rPr lang="en-DE" smtClean="0"/>
              <a:t>13</a:t>
            </a:fld>
            <a:endParaRPr lang="en-DE"/>
          </a:p>
        </p:txBody>
      </p:sp>
    </p:spTree>
    <p:extLst>
      <p:ext uri="{BB962C8B-B14F-4D97-AF65-F5344CB8AC3E}">
        <p14:creationId xmlns:p14="http://schemas.microsoft.com/office/powerpoint/2010/main" val="248807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7EF3-A62D-0427-2279-F1DD0FBE8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C6983-D0F1-87AF-717F-F6E727D81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1781E-EBB2-01A6-7EF9-4D1FA418BB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b="0" dirty="0">
                <a:latin typeface="Calibri" panose="020F0502020204030204" pitchFamily="34" charset="0"/>
                <a:cs typeface="Calibri" panose="020F0502020204030204" pitchFamily="34" charset="0"/>
              </a:rPr>
              <a:t>Next looking at reviews</a:t>
            </a:r>
          </a:p>
        </p:txBody>
      </p:sp>
      <p:sp>
        <p:nvSpPr>
          <p:cNvPr id="4" name="Slide Number Placeholder 3">
            <a:extLst>
              <a:ext uri="{FF2B5EF4-FFF2-40B4-BE49-F238E27FC236}">
                <a16:creationId xmlns:a16="http://schemas.microsoft.com/office/drawing/2014/main" id="{BFE6F7C8-FD75-ACC4-8E4B-59529A8AEDEE}"/>
              </a:ext>
            </a:extLst>
          </p:cNvPr>
          <p:cNvSpPr>
            <a:spLocks noGrp="1"/>
          </p:cNvSpPr>
          <p:nvPr>
            <p:ph type="sldNum" sz="quarter" idx="5"/>
          </p:nvPr>
        </p:nvSpPr>
        <p:spPr/>
        <p:txBody>
          <a:bodyPr/>
          <a:lstStyle/>
          <a:p>
            <a:fld id="{34606B03-4D3A-F341-AF0F-62E7D3FC2CDC}" type="slidenum">
              <a:rPr lang="en-DE" smtClean="0"/>
              <a:t>14</a:t>
            </a:fld>
            <a:endParaRPr lang="en-DE"/>
          </a:p>
        </p:txBody>
      </p:sp>
    </p:spTree>
    <p:extLst>
      <p:ext uri="{BB962C8B-B14F-4D97-AF65-F5344CB8AC3E}">
        <p14:creationId xmlns:p14="http://schemas.microsoft.com/office/powerpoint/2010/main" val="391805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63AD-3264-B4C7-19D1-C9114B7AF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03AB6-D0A6-4949-E31B-804E65F14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C5A6A-665E-3BA9-93FC-185DB8558B4F}"/>
              </a:ext>
            </a:extLst>
          </p:cNvPr>
          <p:cNvSpPr>
            <a:spLocks noGrp="1"/>
          </p:cNvSpPr>
          <p:nvPr>
            <p:ph type="body" idx="1"/>
          </p:nvPr>
        </p:nvSpPr>
        <p:spPr/>
        <p:txBody>
          <a:bodyPr/>
          <a:lstStyle/>
          <a:p>
            <a:r>
              <a:rPr lang="en-US" dirty="0"/>
              <a:t>Split reviews into words</a:t>
            </a:r>
          </a:p>
          <a:p>
            <a:r>
              <a:rPr lang="en-US" dirty="0"/>
              <a:t>Take words down to their roots</a:t>
            </a:r>
          </a:p>
          <a:p>
            <a:endParaRPr lang="en-US" dirty="0"/>
          </a:p>
          <a:p>
            <a:r>
              <a:rPr lang="en-US" dirty="0"/>
              <a:t>Here you can see some of the most common words in a word cloud, such as great, love and fun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a:extLst>
              <a:ext uri="{FF2B5EF4-FFF2-40B4-BE49-F238E27FC236}">
                <a16:creationId xmlns:a16="http://schemas.microsoft.com/office/drawing/2014/main" id="{5618CB4E-F976-89C0-07E2-6FC858D93F2A}"/>
              </a:ext>
            </a:extLst>
          </p:cNvPr>
          <p:cNvSpPr>
            <a:spLocks noGrp="1"/>
          </p:cNvSpPr>
          <p:nvPr>
            <p:ph type="sldNum" sz="quarter" idx="5"/>
          </p:nvPr>
        </p:nvSpPr>
        <p:spPr/>
        <p:txBody>
          <a:bodyPr/>
          <a:lstStyle/>
          <a:p>
            <a:fld id="{34606B03-4D3A-F341-AF0F-62E7D3FC2CDC}" type="slidenum">
              <a:rPr lang="en-DE" smtClean="0"/>
              <a:t>15</a:t>
            </a:fld>
            <a:endParaRPr lang="en-DE"/>
          </a:p>
        </p:txBody>
      </p:sp>
    </p:spTree>
    <p:extLst>
      <p:ext uri="{BB962C8B-B14F-4D97-AF65-F5344CB8AC3E}">
        <p14:creationId xmlns:p14="http://schemas.microsoft.com/office/powerpoint/2010/main" val="68225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11193-8DF0-EC2B-62C3-BFD000DED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4F9D6-DF9A-93DF-4CFE-ED2B4D60E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426BD-1612-17AE-53B2-B636763CA6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ystem-ui"/>
              </a:rPr>
              <a:t>Next I looked at Sentiment and Subjectivity of the reviews.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ystem-ui"/>
              </a:rPr>
              <a:t>VADER sentiment Analysis was used and it categorises reviews as positive, negative, or neutral sentiments based on its emotional 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Times New Roman" panose="02020603050405020304" pitchFamily="18" charset="0"/>
              </a:rPr>
              <a:t>A</a:t>
            </a:r>
            <a:r>
              <a:rPr lang="en-DE" sz="1800" dirty="0">
                <a:solidFill>
                  <a:srgbClr val="000000"/>
                </a:solidFill>
                <a:effectLst/>
                <a:latin typeface="Calibri" panose="020F0502020204030204" pitchFamily="34" charset="0"/>
                <a:ea typeface="Times New Roman" panose="02020603050405020304" pitchFamily="18" charset="0"/>
              </a:rPr>
              <a:t>s you can see the feedback is mainly positive</a:t>
            </a:r>
            <a:endParaRPr lang="en-DE"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Times New Roman" panose="02020603050405020304" pitchFamily="18" charset="0"/>
              </a:rPr>
              <a:t>Test accuracy: select 10 comments at random, assign sentiment and compare results.</a:t>
            </a:r>
            <a:endParaRPr lang="en-DE" sz="1800" dirty="0">
              <a:solidFill>
                <a:schemeClr val="tx1"/>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ea typeface="Times New Roman" panose="02020603050405020304" pitchFamily="18" charset="0"/>
              </a:rPr>
              <a:t>Accuracy score (</a:t>
            </a:r>
            <a:r>
              <a:rPr lang="en-DE" sz="1800" dirty="0">
                <a:solidFill>
                  <a:srgbClr val="000000"/>
                </a:solidFill>
                <a:effectLst/>
                <a:latin typeface="Segoe UI" panose="020B0502040204020203" pitchFamily="34" charset="0"/>
                <a:ea typeface="Times New Roman" panose="02020603050405020304" pitchFamily="18" charset="0"/>
              </a:rPr>
              <a:t>how many predictions model predicted accurately</a:t>
            </a:r>
            <a:r>
              <a:rPr lang="en-DE" sz="1800" dirty="0">
                <a:effectLst/>
                <a:latin typeface="Times New Roman" panose="02020603050405020304" pitchFamily="18" charset="0"/>
                <a:ea typeface="Times New Roman" panose="02020603050405020304" pitchFamily="18" charset="0"/>
              </a:rPr>
              <a:t>): 0.8</a:t>
            </a:r>
            <a:r>
              <a:rPr lang="en-DE" sz="1800" dirty="0">
                <a:solidFill>
                  <a:srgbClr val="000000"/>
                </a:solidFill>
                <a:effectLst/>
                <a:latin typeface="Calibri" panose="020F0502020204030204" pitchFamily="34"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Textblob to </a:t>
            </a:r>
            <a:r>
              <a:rPr lang="en-GB" b="0" i="0" dirty="0">
                <a:solidFill>
                  <a:srgbClr val="000000"/>
                </a:solidFill>
                <a:effectLst/>
                <a:latin typeface="Inter"/>
              </a:rPr>
              <a:t>analyse and understand text  was used for the subjectivity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Inter"/>
              </a:rPr>
              <a:t>Subjectivity goes from 0 to 1 (with 0 being objective and 1 being subjective)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Inter"/>
              </a:rPr>
              <a:t>shows that of course reviews were not fully objective they were also quite balanced not too subjective with the majority clustered in the centre.</a:t>
            </a:r>
            <a:endParaRPr lang="en-DE" dirty="0"/>
          </a:p>
        </p:txBody>
      </p:sp>
      <p:sp>
        <p:nvSpPr>
          <p:cNvPr id="4" name="Slide Number Placeholder 3">
            <a:extLst>
              <a:ext uri="{FF2B5EF4-FFF2-40B4-BE49-F238E27FC236}">
                <a16:creationId xmlns:a16="http://schemas.microsoft.com/office/drawing/2014/main" id="{4125EF2A-7F1F-F245-FE8C-CA336F4AAE50}"/>
              </a:ext>
            </a:extLst>
          </p:cNvPr>
          <p:cNvSpPr>
            <a:spLocks noGrp="1"/>
          </p:cNvSpPr>
          <p:nvPr>
            <p:ph type="sldNum" sz="quarter" idx="5"/>
          </p:nvPr>
        </p:nvSpPr>
        <p:spPr/>
        <p:txBody>
          <a:bodyPr/>
          <a:lstStyle/>
          <a:p>
            <a:fld id="{34606B03-4D3A-F341-AF0F-62E7D3FC2CDC}" type="slidenum">
              <a:rPr lang="en-DE" smtClean="0"/>
              <a:t>16</a:t>
            </a:fld>
            <a:endParaRPr lang="en-DE"/>
          </a:p>
        </p:txBody>
      </p:sp>
    </p:spTree>
    <p:extLst>
      <p:ext uri="{BB962C8B-B14F-4D97-AF65-F5344CB8AC3E}">
        <p14:creationId xmlns:p14="http://schemas.microsoft.com/office/powerpoint/2010/main" val="548638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EF72-6C47-9A1D-ABBE-5BD1B194D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7516A-FF59-299C-7764-439ABCAF2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B2DF3-5338-AC9B-6DA0-9ECEAFF865FD}"/>
              </a:ext>
            </a:extLst>
          </p:cNvPr>
          <p:cNvSpPr>
            <a:spLocks noGrp="1"/>
          </p:cNvSpPr>
          <p:nvPr>
            <p:ph type="body" idx="1"/>
          </p:nvPr>
        </p:nvSpPr>
        <p:spPr/>
        <p:txBody>
          <a:bodyPr/>
          <a:lstStyle/>
          <a:p>
            <a:pPr algn="just"/>
            <a:r>
              <a:rPr lang="de-DE" sz="1800" dirty="0">
                <a:effectLst/>
                <a:latin typeface="Calibri" panose="020F0502020204030204" pitchFamily="34" charset="0"/>
                <a:ea typeface="Times New Roman" panose="02020603050405020304" pitchFamily="18" charset="0"/>
              </a:rPr>
              <a:t>So </a:t>
            </a:r>
            <a:r>
              <a:rPr lang="de-DE" sz="1800" dirty="0" err="1">
                <a:effectLst/>
                <a:latin typeface="Calibri" panose="020F0502020204030204" pitchFamily="34" charset="0"/>
                <a:ea typeface="Times New Roman" panose="02020603050405020304" pitchFamily="18" charset="0"/>
              </a:rPr>
              <a:t>what</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are</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the</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reocmmendation</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from</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the</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analysis</a:t>
            </a:r>
            <a:r>
              <a:rPr lang="de-DE" sz="1800" dirty="0">
                <a:effectLst/>
                <a:latin typeface="Calibri" panose="020F0502020204030204" pitchFamily="34" charset="0"/>
                <a:ea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rPr>
              <a:t>for</a:t>
            </a:r>
            <a:r>
              <a:rPr lang="de-DE" sz="1800" dirty="0">
                <a:effectLst/>
                <a:latin typeface="Calibri" panose="020F0502020204030204" pitchFamily="34" charset="0"/>
                <a:ea typeface="Times New Roman" panose="02020603050405020304" pitchFamily="18" charset="0"/>
              </a:rPr>
              <a:t> t</a:t>
            </a:r>
            <a:r>
              <a:rPr lang="en-DE" sz="1800" dirty="0">
                <a:effectLst/>
                <a:latin typeface="Calibri" panose="020F0502020204030204" pitchFamily="34" charset="0"/>
                <a:ea typeface="Times New Roman" panose="02020603050405020304" pitchFamily="18" charset="0"/>
              </a:rPr>
              <a:t>he loyalty programme to improve sales performance?</a:t>
            </a:r>
          </a:p>
          <a:p>
            <a:pPr algn="just"/>
            <a:r>
              <a:rPr lang="en-DE" sz="1800" dirty="0">
                <a:effectLst/>
                <a:latin typeface="Calibri" panose="020F0502020204030204" pitchFamily="34" charset="0"/>
                <a:ea typeface="Times New Roman" panose="02020603050405020304" pitchFamily="18" charset="0"/>
              </a:rPr>
              <a:t>Build on the positive perception seen in reviews, which is great foundation.</a:t>
            </a:r>
          </a:p>
          <a:p>
            <a:pPr algn="just"/>
            <a:endParaRPr lang="en-DE" sz="1800" dirty="0">
              <a:effectLst/>
              <a:latin typeface="Calibri" panose="020F0502020204030204" pitchFamily="34" charset="0"/>
              <a:ea typeface="Times New Roman" panose="02020603050405020304" pitchFamily="18" charset="0"/>
            </a:endParaRPr>
          </a:p>
          <a:p>
            <a:pPr algn="just"/>
            <a:r>
              <a:rPr lang="en-DE" sz="1800" dirty="0">
                <a:effectLst/>
                <a:latin typeface="Calibri" panose="020F0502020204030204" pitchFamily="34" charset="0"/>
                <a:ea typeface="Times New Roman" panose="02020603050405020304" pitchFamily="18" charset="0"/>
              </a:rPr>
              <a:t>Expand data</a:t>
            </a:r>
          </a:p>
          <a:p>
            <a:pPr algn="just"/>
            <a:r>
              <a:rPr lang="en-GB" sz="1800" dirty="0">
                <a:effectLst/>
                <a:latin typeface="Calibri" panose="020F0502020204030204" pitchFamily="34" charset="0"/>
                <a:ea typeface="Times New Roman" panose="02020603050405020304" pitchFamily="18" charset="0"/>
              </a:rPr>
              <a:t>E</a:t>
            </a:r>
            <a:r>
              <a:rPr lang="en-DE" sz="1800" dirty="0">
                <a:effectLst/>
                <a:latin typeface="Calibri" panose="020F0502020204030204" pitchFamily="34" charset="0"/>
                <a:ea typeface="Times New Roman" panose="02020603050405020304" pitchFamily="18" charset="0"/>
              </a:rPr>
              <a:t>nhancing the programme</a:t>
            </a:r>
          </a:p>
          <a:p>
            <a:pPr algn="just"/>
            <a:r>
              <a:rPr lang="en-DE" sz="1800" dirty="0">
                <a:effectLst/>
                <a:latin typeface="Calibri" panose="020F0502020204030204" pitchFamily="34" charset="0"/>
                <a:ea typeface="Times New Roman" panose="02020603050405020304" pitchFamily="18" charset="0"/>
              </a:rPr>
              <a:t>Focus on target audience</a:t>
            </a:r>
          </a:p>
          <a:p>
            <a:pPr algn="just"/>
            <a:endParaRPr lang="en-DE" sz="1800" dirty="0">
              <a:effectLst/>
              <a:latin typeface="Calibri" panose="020F0502020204030204" pitchFamily="34"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A3632633-2ABD-D921-C330-112D42033151}"/>
              </a:ext>
            </a:extLst>
          </p:cNvPr>
          <p:cNvSpPr>
            <a:spLocks noGrp="1"/>
          </p:cNvSpPr>
          <p:nvPr>
            <p:ph type="sldNum" sz="quarter" idx="5"/>
          </p:nvPr>
        </p:nvSpPr>
        <p:spPr/>
        <p:txBody>
          <a:bodyPr/>
          <a:lstStyle/>
          <a:p>
            <a:fld id="{34606B03-4D3A-F341-AF0F-62E7D3FC2CDC}" type="slidenum">
              <a:rPr lang="en-DE" smtClean="0"/>
              <a:t>17</a:t>
            </a:fld>
            <a:endParaRPr lang="en-DE"/>
          </a:p>
        </p:txBody>
      </p:sp>
    </p:spTree>
    <p:extLst>
      <p:ext uri="{BB962C8B-B14F-4D97-AF65-F5344CB8AC3E}">
        <p14:creationId xmlns:p14="http://schemas.microsoft.com/office/powerpoint/2010/main" val="53825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16A56-4F7D-21CD-DFA1-59D7DC986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5D21D-581A-5EC9-D90E-E9486987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7A453-484F-64A1-54C8-A8F188334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DE"/>
          </a:p>
        </p:txBody>
      </p:sp>
      <p:sp>
        <p:nvSpPr>
          <p:cNvPr id="4" name="Slide Number Placeholder 3">
            <a:extLst>
              <a:ext uri="{FF2B5EF4-FFF2-40B4-BE49-F238E27FC236}">
                <a16:creationId xmlns:a16="http://schemas.microsoft.com/office/drawing/2014/main" id="{5DA389D0-3FB9-3D96-495E-66D4C4853EED}"/>
              </a:ext>
            </a:extLst>
          </p:cNvPr>
          <p:cNvSpPr>
            <a:spLocks noGrp="1"/>
          </p:cNvSpPr>
          <p:nvPr>
            <p:ph type="sldNum" sz="quarter" idx="5"/>
          </p:nvPr>
        </p:nvSpPr>
        <p:spPr/>
        <p:txBody>
          <a:bodyPr/>
          <a:lstStyle/>
          <a:p>
            <a:fld id="{34606B03-4D3A-F341-AF0F-62E7D3FC2CDC}" type="slidenum">
              <a:rPr lang="en-DE" smtClean="0"/>
              <a:t>18</a:t>
            </a:fld>
            <a:endParaRPr lang="en-DE"/>
          </a:p>
        </p:txBody>
      </p:sp>
    </p:spTree>
    <p:extLst>
      <p:ext uri="{BB962C8B-B14F-4D97-AF65-F5344CB8AC3E}">
        <p14:creationId xmlns:p14="http://schemas.microsoft.com/office/powerpoint/2010/main" val="134097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2D213-F1BB-12AF-EDDC-DDE1D9D0B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8DE0E-DBA8-C566-579A-01E376CE1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9C6AB-469F-38F7-AB9E-12C73CFE54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already mentioned that d</a:t>
            </a:r>
            <a:r>
              <a:rPr lang="en-DE" dirty="0"/>
              <a:t>ifferent clusters had different top 10 products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High spend = many purchases or more expensive purchases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t>
            </a:r>
            <a:r>
              <a:rPr lang="en-DE" dirty="0"/>
              <a:t>erefore, look at product types, prices and margins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5 turtle review for numerical analysis of reviews to not solely rely on sentiment analysis</a:t>
            </a:r>
          </a:p>
        </p:txBody>
      </p:sp>
      <p:sp>
        <p:nvSpPr>
          <p:cNvPr id="4" name="Slide Number Placeholder 3">
            <a:extLst>
              <a:ext uri="{FF2B5EF4-FFF2-40B4-BE49-F238E27FC236}">
                <a16:creationId xmlns:a16="http://schemas.microsoft.com/office/drawing/2014/main" id="{AD9F609C-6BE0-CE58-3118-3946FE62BBD7}"/>
              </a:ext>
            </a:extLst>
          </p:cNvPr>
          <p:cNvSpPr>
            <a:spLocks noGrp="1"/>
          </p:cNvSpPr>
          <p:nvPr>
            <p:ph type="sldNum" sz="quarter" idx="5"/>
          </p:nvPr>
        </p:nvSpPr>
        <p:spPr/>
        <p:txBody>
          <a:bodyPr/>
          <a:lstStyle/>
          <a:p>
            <a:fld id="{34606B03-4D3A-F341-AF0F-62E7D3FC2CDC}" type="slidenum">
              <a:rPr lang="en-DE" smtClean="0"/>
              <a:t>19</a:t>
            </a:fld>
            <a:endParaRPr lang="en-DE"/>
          </a:p>
        </p:txBody>
      </p:sp>
    </p:spTree>
    <p:extLst>
      <p:ext uri="{BB962C8B-B14F-4D97-AF65-F5344CB8AC3E}">
        <p14:creationId xmlns:p14="http://schemas.microsoft.com/office/powerpoint/2010/main" val="79251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EB20-BAC1-69F2-A832-C3E9C32B7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764B25-9B28-E796-40C2-B78B3EE7B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85375-3BB0-0B15-E5A2-51E731A5816A}"/>
              </a:ext>
            </a:extLst>
          </p:cNvPr>
          <p:cNvSpPr>
            <a:spLocks noGrp="1"/>
          </p:cNvSpPr>
          <p:nvPr>
            <p:ph type="body" idx="1"/>
          </p:nvPr>
        </p:nvSpPr>
        <p:spPr/>
        <p:txBody>
          <a:bodyPr/>
          <a:lstStyle/>
          <a:p>
            <a:pPr algn="l"/>
            <a:r>
              <a:rPr lang="en-DE" dirty="0"/>
              <a:t>You mentioned that your main focus is sales performance and the data is focussed around loyalty points, the main question is </a:t>
            </a:r>
            <a:r>
              <a:rPr lang="en-GB" sz="1200" b="1" dirty="0">
                <a:solidFill>
                  <a:srgbClr val="2F837F"/>
                </a:solidFill>
                <a:effectLst/>
                <a:latin typeface="Calibri" panose="020F0502020204030204" pitchFamily="34" charset="0"/>
                <a:ea typeface="Aptos" panose="020B0004020202020204" pitchFamily="34" charset="0"/>
              </a:rPr>
              <a:t>How can Turtle Games leverage </a:t>
            </a:r>
            <a:r>
              <a:rPr lang="en-GB" sz="1200" b="1" dirty="0">
                <a:solidFill>
                  <a:srgbClr val="2F837F"/>
                </a:solidFill>
                <a:latin typeface="Calibri" panose="020F0502020204030204" pitchFamily="34" charset="0"/>
                <a:ea typeface="Aptos" panose="020B0004020202020204" pitchFamily="34" charset="0"/>
              </a:rPr>
              <a:t>t</a:t>
            </a:r>
            <a:r>
              <a:rPr lang="en-GB" sz="1200" b="1" dirty="0">
                <a:solidFill>
                  <a:srgbClr val="2F837F"/>
                </a:solidFill>
                <a:effectLst/>
                <a:latin typeface="Calibri" panose="020F0502020204030204" pitchFamily="34" charset="0"/>
                <a:ea typeface="Aptos" panose="020B0004020202020204" pitchFamily="34" charset="0"/>
              </a:rPr>
              <a:t>heir loyalty programme to improve sales performance? </a:t>
            </a:r>
            <a:endParaRPr lang="en-DE" sz="2000" dirty="0">
              <a:solidFill>
                <a:srgbClr val="2F837F"/>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a:extLst>
              <a:ext uri="{FF2B5EF4-FFF2-40B4-BE49-F238E27FC236}">
                <a16:creationId xmlns:a16="http://schemas.microsoft.com/office/drawing/2014/main" id="{CB296866-6849-7091-79CA-24D19D762E7A}"/>
              </a:ext>
            </a:extLst>
          </p:cNvPr>
          <p:cNvSpPr>
            <a:spLocks noGrp="1"/>
          </p:cNvSpPr>
          <p:nvPr>
            <p:ph type="sldNum" sz="quarter" idx="5"/>
          </p:nvPr>
        </p:nvSpPr>
        <p:spPr/>
        <p:txBody>
          <a:bodyPr/>
          <a:lstStyle/>
          <a:p>
            <a:fld id="{34606B03-4D3A-F341-AF0F-62E7D3FC2CDC}" type="slidenum">
              <a:rPr lang="en-DE" smtClean="0"/>
              <a:t>2</a:t>
            </a:fld>
            <a:endParaRPr lang="en-DE"/>
          </a:p>
        </p:txBody>
      </p:sp>
    </p:spTree>
    <p:extLst>
      <p:ext uri="{BB962C8B-B14F-4D97-AF65-F5344CB8AC3E}">
        <p14:creationId xmlns:p14="http://schemas.microsoft.com/office/powerpoint/2010/main" val="2536958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0A62-0478-9A03-2D5E-A584B8DFC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F9A91-2B1D-6C47-0F04-E7592FDE0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5200D-8422-6C39-9A7E-311E9ACFD8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Calibri" panose="020F0502020204030204" pitchFamily="34" charset="0"/>
                <a:cs typeface="Calibri" panose="020F0502020204030204" pitchFamily="34" charset="0"/>
              </a:rPr>
              <a:t>Enhance your loyalty programme with Gamification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Calibri" panose="020F0502020204030204" pitchFamily="34" charset="0"/>
                <a:cs typeface="Calibri" panose="020F0502020204030204" pitchFamily="34" charset="0"/>
              </a:rPr>
              <a:t>That means adding game-like elements, such as leaderboards, quizzes and challenges to increase engagement, e</a:t>
            </a:r>
            <a:r>
              <a:rPr lang="en-GB" b="0" i="0" dirty="0">
                <a:solidFill>
                  <a:srgbClr val="131316"/>
                </a:solidFill>
                <a:effectLst/>
                <a:latin typeface="Calibri" panose="020F0502020204030204" pitchFamily="34" charset="0"/>
                <a:cs typeface="Calibri" panose="020F0502020204030204" pitchFamily="34" charset="0"/>
              </a:rPr>
              <a:t>nhance experiences and foster deeper brand connections.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b="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Calibri" panose="020F0502020204030204" pitchFamily="34" charset="0"/>
                <a:cs typeface="Calibri" panose="020F0502020204030204" pitchFamily="34" charset="0"/>
              </a:rPr>
              <a:t>You can see the core elements here shown from Grow Wave, a provider for </a:t>
            </a:r>
            <a:r>
              <a:rPr lang="en-GB" b="0" i="0" dirty="0">
                <a:solidFill>
                  <a:srgbClr val="CECECE"/>
                </a:solidFill>
                <a:effectLst/>
                <a:latin typeface="Inter"/>
              </a:rPr>
              <a:t>complete retention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Inter"/>
              </a:rPr>
              <a:t>Example: Members complete tasks such as visiting a certain number of stores, purchasing new products which earns them bonus points or exclusive access to limited offers.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b="0" i="0" dirty="0">
                <a:solidFill>
                  <a:schemeClr val="tx1"/>
                </a:solidFill>
                <a:effectLst/>
                <a:latin typeface="Calibri" panose="020F0502020204030204" pitchFamily="34" charset="0"/>
                <a:cs typeface="Calibri" panose="020F0502020204030204" pitchFamily="34" charset="0"/>
              </a:rPr>
              <a:t>Benefits</a:t>
            </a:r>
            <a:endParaRPr lang="en-GB" b="0" i="0" dirty="0">
              <a:solidFill>
                <a:srgbClr val="000000"/>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eina 01 Regular"/>
              </a:rPr>
              <a:t>Sales: there are companies that generate 80% of sales from loyalty programme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eina 01 Regular"/>
              </a:rPr>
              <a:t>We already saw that retention is important in today’s market</a:t>
            </a:r>
            <a:endParaRPr lang="en-US" dirty="0"/>
          </a:p>
          <a:p>
            <a:r>
              <a:rPr lang="en-GB" b="0" i="0" dirty="0">
                <a:solidFill>
                  <a:srgbClr val="000000"/>
                </a:solidFill>
                <a:effectLst/>
                <a:latin typeface="Inter"/>
              </a:rPr>
              <a:t>Data: which means more insights into customer preferences and behaviour. The Global </a:t>
            </a:r>
            <a:r>
              <a:rPr lang="en-GB" b="0" i="0" dirty="0">
                <a:solidFill>
                  <a:srgbClr val="150C2F"/>
                </a:solidFill>
                <a:effectLst/>
                <a:latin typeface="Gilroy-Bold"/>
              </a:rPr>
              <a:t>Customer Loyalty Report found </a:t>
            </a:r>
            <a:r>
              <a:rPr lang="en-GB" dirty="0">
                <a:solidFill>
                  <a:srgbClr val="DF257E"/>
                </a:solidFill>
                <a:effectLst/>
                <a:latin typeface="Helvetica" pitchFamily="2" charset="0"/>
              </a:rPr>
              <a:t>55.1% </a:t>
            </a:r>
            <a:r>
              <a:rPr lang="en-GB" dirty="0">
                <a:solidFill>
                  <a:srgbClr val="FFFFFF"/>
                </a:solidFill>
                <a:effectLst/>
                <a:latin typeface="Helvetica" pitchFamily="2" charset="0"/>
              </a:rPr>
              <a:t>Would rather share information about myself through games or quizzes.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Calibri" panose="020F0502020204030204" pitchFamily="34" charset="0"/>
                <a:cs typeface="Calibri" panose="020F0502020204030204" pitchFamily="34" charset="0"/>
              </a:rPr>
              <a:t>https://www.growave.io/blog/gamification-loyalty-programs#:~:text=Victoria's%20Secret%20PINK%20REWARDS%20is,through%20interactive%20and%20rewarding%20experiences.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Inter"/>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37B13F9-52EF-B681-3DBB-FE1B320499EA}"/>
              </a:ext>
            </a:extLst>
          </p:cNvPr>
          <p:cNvSpPr>
            <a:spLocks noGrp="1"/>
          </p:cNvSpPr>
          <p:nvPr>
            <p:ph type="sldNum" sz="quarter" idx="5"/>
          </p:nvPr>
        </p:nvSpPr>
        <p:spPr/>
        <p:txBody>
          <a:bodyPr/>
          <a:lstStyle/>
          <a:p>
            <a:fld id="{34606B03-4D3A-F341-AF0F-62E7D3FC2CDC}" type="slidenum">
              <a:rPr lang="en-DE" smtClean="0"/>
              <a:t>20</a:t>
            </a:fld>
            <a:endParaRPr lang="en-DE"/>
          </a:p>
        </p:txBody>
      </p:sp>
    </p:spTree>
    <p:extLst>
      <p:ext uri="{BB962C8B-B14F-4D97-AF65-F5344CB8AC3E}">
        <p14:creationId xmlns:p14="http://schemas.microsoft.com/office/powerpoint/2010/main" val="1478257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D539-7272-C4F4-554F-A601D4AC0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196AC-44DF-D775-5338-A3DF5BB35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3064D-0BE6-87C5-C122-CCC95CEDB6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Inter"/>
              </a:rPr>
              <a:t>X-Box: motivate players to gain rewards through different challenges within the game, to then make purchases in the Xbox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Sephora introduced “Beauty Insider Challenges” for members to earn extra points with both online and offline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Inter"/>
            </a:endParaRPr>
          </a:p>
          <a:p>
            <a:r>
              <a:rPr lang="en-GB" b="0" i="0" dirty="0">
                <a:solidFill>
                  <a:srgbClr val="212427"/>
                </a:solidFill>
                <a:effectLst/>
                <a:latin typeface="henderson-bcg-sans"/>
              </a:rPr>
              <a:t>Especially younger audience (18-34) are more drawn to this type of digital engagement</a:t>
            </a:r>
          </a:p>
          <a:p>
            <a:endParaRPr lang="en-GB" b="0" i="0" dirty="0">
              <a:solidFill>
                <a:srgbClr val="212427"/>
              </a:solidFill>
              <a:effectLst/>
              <a:latin typeface="henderson-bcg-sans"/>
              <a:hlinkClick r:id="rId3"/>
            </a:endParaRPr>
          </a:p>
          <a:p>
            <a:r>
              <a:rPr lang="en-US" dirty="0">
                <a:hlinkClick r:id="rId3"/>
              </a:rPr>
              <a:t>https://www.bcg.com/publications/2024/loyalty-programs-customer-expectations-growing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Inter"/>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0367BCE-15FF-5306-6067-8168F73F972D}"/>
              </a:ext>
            </a:extLst>
          </p:cNvPr>
          <p:cNvSpPr>
            <a:spLocks noGrp="1"/>
          </p:cNvSpPr>
          <p:nvPr>
            <p:ph type="sldNum" sz="quarter" idx="5"/>
          </p:nvPr>
        </p:nvSpPr>
        <p:spPr/>
        <p:txBody>
          <a:bodyPr/>
          <a:lstStyle/>
          <a:p>
            <a:fld id="{34606B03-4D3A-F341-AF0F-62E7D3FC2CDC}" type="slidenum">
              <a:rPr lang="en-DE" smtClean="0"/>
              <a:t>21</a:t>
            </a:fld>
            <a:endParaRPr lang="en-DE"/>
          </a:p>
        </p:txBody>
      </p:sp>
    </p:spTree>
    <p:extLst>
      <p:ext uri="{BB962C8B-B14F-4D97-AF65-F5344CB8AC3E}">
        <p14:creationId xmlns:p14="http://schemas.microsoft.com/office/powerpoint/2010/main" val="597318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22BF5-0D2E-87C3-4C4D-1D9212FFA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B5943-D1BC-0E3D-C8C4-F01590AFC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8849D-47ED-5D49-EF46-52D806E45393}"/>
              </a:ext>
            </a:extLst>
          </p:cNvPr>
          <p:cNvSpPr>
            <a:spLocks noGrp="1"/>
          </p:cNvSpPr>
          <p:nvPr>
            <p:ph type="body" idx="1"/>
          </p:nvPr>
        </p:nvSpPr>
        <p:spPr/>
        <p:txBody>
          <a:bodyPr/>
          <a:lstStyle/>
          <a:p>
            <a:r>
              <a:rPr lang="en-US" dirty="0">
                <a:solidFill>
                  <a:srgbClr val="212427"/>
                </a:solidFill>
                <a:latin typeface="henderson-bcg-sans"/>
              </a:rPr>
              <a:t>This takes us to our target audience</a:t>
            </a:r>
          </a:p>
          <a:p>
            <a:r>
              <a:rPr lang="en-US" dirty="0">
                <a:solidFill>
                  <a:srgbClr val="212427"/>
                </a:solidFill>
                <a:latin typeface="henderson-bcg-sans"/>
              </a:rPr>
              <a:t>We found that younger customers tend to have higher spend. They respond well to gamification, as m</a:t>
            </a:r>
            <a:r>
              <a:rPr lang="en-DE" sz="1200" kern="0" dirty="0">
                <a:effectLst/>
                <a:latin typeface="Calibri" panose="020F0502020204030204" pitchFamily="34" charset="0"/>
                <a:ea typeface="Times New Roman" panose="02020603050405020304" pitchFamily="18" charset="0"/>
              </a:rPr>
              <a:t>any 25-34 years play board games regularly</a:t>
            </a:r>
          </a:p>
          <a:p>
            <a:endParaRPr lang="en-DE" sz="1200" kern="0" dirty="0">
              <a:effectLst/>
              <a:latin typeface="Calibri" panose="020F0502020204030204" pitchFamily="34" charset="0"/>
            </a:endParaRPr>
          </a:p>
          <a:p>
            <a:r>
              <a:rPr lang="en-DE" sz="1200" kern="0" dirty="0">
                <a:effectLst/>
                <a:latin typeface="Calibri" panose="020F0502020204030204" pitchFamily="34" charset="0"/>
              </a:rPr>
              <a:t>So you want to reach your value seekers with affordability and discounts and locking them in with flexible payment options</a:t>
            </a:r>
          </a:p>
          <a:p>
            <a:r>
              <a:rPr lang="en-DE" sz="1200" kern="0" dirty="0">
                <a:effectLst/>
                <a:latin typeface="Calibri" panose="020F0502020204030204" pitchFamily="34" charset="0"/>
              </a:rPr>
              <a:t>Your are more likely to reach your affluent spenders with unique offers and exclusive access.</a:t>
            </a:r>
          </a:p>
          <a:p>
            <a:endParaRPr lang="en-DE" sz="1200" kern="0" dirty="0">
              <a:effectLst/>
              <a:latin typeface="Calibri" panose="020F0502020204030204" pitchFamily="34" charset="0"/>
            </a:endParaRPr>
          </a:p>
          <a:p>
            <a:r>
              <a:rPr lang="en-DE" sz="1200" kern="0" dirty="0">
                <a:effectLst/>
                <a:latin typeface="Calibri" panose="020F0502020204030204" pitchFamily="34" charset="0"/>
              </a:rPr>
              <a:t>Not to forget your affluent savers that you can try to get to spend more through a long term focus on value &amp; quality and loyalty engagement.</a:t>
            </a:r>
            <a:endParaRPr lang="en-US" dirty="0"/>
          </a:p>
          <a:p>
            <a:endParaRPr lang="en-GB" dirty="0">
              <a:solidFill>
                <a:srgbClr val="212427"/>
              </a:solidFill>
              <a:latin typeface="henderson-bcg-sans"/>
            </a:endParaRPr>
          </a:p>
          <a:p>
            <a:r>
              <a:rPr lang="en-GB" dirty="0">
                <a:solidFill>
                  <a:srgbClr val="212427"/>
                </a:solidFill>
                <a:latin typeface="henderson-bcg-sans"/>
              </a:rPr>
              <a:t>Because in the </a:t>
            </a:r>
            <a:r>
              <a:rPr lang="en-GB" dirty="0">
                <a:solidFill>
                  <a:srgbClr val="110E1D"/>
                </a:solidFill>
                <a:effectLst/>
                <a:latin typeface="Helvetica" pitchFamily="2" charset="0"/>
              </a:rPr>
              <a:t>Global_Customer_Loyalty_Report_2025_by_Antavo they also found that </a:t>
            </a:r>
            <a:endParaRPr lang="en-GB" dirty="0">
              <a:solidFill>
                <a:srgbClr val="212427"/>
              </a:solidFill>
              <a:latin typeface="henderson-bcg-sans"/>
            </a:endParaRPr>
          </a:p>
          <a:p>
            <a:r>
              <a:rPr lang="en-GB" dirty="0">
                <a:solidFill>
                  <a:srgbClr val="118275"/>
                </a:solidFill>
                <a:effectLst/>
                <a:latin typeface="Helvetica" pitchFamily="2" charset="0"/>
              </a:rPr>
              <a:t>4 out of 10 </a:t>
            </a:r>
            <a:r>
              <a:rPr lang="en-GB" dirty="0">
                <a:solidFill>
                  <a:srgbClr val="110E1D"/>
                </a:solidFill>
                <a:effectLst/>
                <a:latin typeface="Helvetica" pitchFamily="2" charset="0"/>
              </a:rPr>
              <a:t>consumers want more ways to earn points - not just with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kern="0" dirty="0">
                <a:effectLst/>
                <a:latin typeface="Calibri" panose="020F0502020204030204" pitchFamily="34" charset="0"/>
                <a:ea typeface="Times New Roman" panose="02020603050405020304" pitchFamily="18" charset="0"/>
              </a:rPr>
              <a:t>. (</a:t>
            </a:r>
            <a:r>
              <a:rPr lang="en-DE" sz="1200" u="sng" kern="0" dirty="0">
                <a:solidFill>
                  <a:srgbClr val="467886"/>
                </a:solidFill>
                <a:effectLst/>
                <a:latin typeface="Calibri" panose="020F0502020204030204" pitchFamily="34" charset="0"/>
                <a:ea typeface="Times New Roman" panose="02020603050405020304" pitchFamily="18" charset="0"/>
                <a:hlinkClick r:id="rId3"/>
              </a:rPr>
              <a:t>https://www.kylingm.com/board-games-statistics/</a:t>
            </a:r>
            <a:r>
              <a:rPr lang="en-DE" sz="1200" kern="0" dirty="0">
                <a:effectLst/>
                <a:latin typeface="Calibri" panose="020F0502020204030204" pitchFamily="34" charset="0"/>
                <a:ea typeface="Times New Roman" panose="02020603050405020304" pitchFamily="18" charset="0"/>
              </a:rPr>
              <a:t>)</a:t>
            </a:r>
            <a:r>
              <a:rPr lang="en-DE" dirty="0">
                <a:effectLs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a:extLst>
              <a:ext uri="{FF2B5EF4-FFF2-40B4-BE49-F238E27FC236}">
                <a16:creationId xmlns:a16="http://schemas.microsoft.com/office/drawing/2014/main" id="{940EA942-EB63-44EE-75C0-8B710675A649}"/>
              </a:ext>
            </a:extLst>
          </p:cNvPr>
          <p:cNvSpPr>
            <a:spLocks noGrp="1"/>
          </p:cNvSpPr>
          <p:nvPr>
            <p:ph type="sldNum" sz="quarter" idx="5"/>
          </p:nvPr>
        </p:nvSpPr>
        <p:spPr/>
        <p:txBody>
          <a:bodyPr/>
          <a:lstStyle/>
          <a:p>
            <a:fld id="{34606B03-4D3A-F341-AF0F-62E7D3FC2CDC}" type="slidenum">
              <a:rPr lang="en-DE" smtClean="0"/>
              <a:t>22</a:t>
            </a:fld>
            <a:endParaRPr lang="en-DE"/>
          </a:p>
        </p:txBody>
      </p:sp>
    </p:spTree>
    <p:extLst>
      <p:ext uri="{BB962C8B-B14F-4D97-AF65-F5344CB8AC3E}">
        <p14:creationId xmlns:p14="http://schemas.microsoft.com/office/powerpoint/2010/main" val="1908163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6036F-20A1-6AF5-B8E2-C84FFD9C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9B5C0-A73E-1A32-AC62-5085F9EC5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62A3-F70E-2061-DE02-0D2EA92209CD}"/>
              </a:ext>
            </a:extLst>
          </p:cNvPr>
          <p:cNvSpPr>
            <a:spLocks noGrp="1"/>
          </p:cNvSpPr>
          <p:nvPr>
            <p:ph type="body" idx="1"/>
          </p:nvPr>
        </p:nvSpPr>
        <p:spPr/>
        <p:txBody>
          <a:bodyPr/>
          <a:lstStyle/>
          <a:p>
            <a:r>
              <a:rPr lang="en-GB" dirty="0">
                <a:solidFill>
                  <a:srgbClr val="212427"/>
                </a:solidFill>
                <a:latin typeface="henderson-bcg-sans"/>
              </a:rPr>
              <a:t>Lets look at an example of a female graduate.</a:t>
            </a:r>
          </a:p>
          <a:p>
            <a:r>
              <a:rPr lang="en-GB" dirty="0">
                <a:solidFill>
                  <a:srgbClr val="212427"/>
                </a:solidFill>
                <a:latin typeface="henderson-bcg-sans"/>
              </a:rPr>
              <a:t>W</a:t>
            </a:r>
            <a:r>
              <a:rPr lang="en-DE" dirty="0">
                <a:solidFill>
                  <a:srgbClr val="212427"/>
                </a:solidFill>
                <a:latin typeface="henderson-bcg-sans"/>
              </a:rPr>
              <a:t>e cannot impact remuneration / income, but you can engage value seekers early &amp; try and turn them into affluent spenders.</a:t>
            </a:r>
          </a:p>
          <a:p>
            <a:r>
              <a:rPr lang="en-DE" dirty="0">
                <a:solidFill>
                  <a:srgbClr val="212427"/>
                </a:solidFill>
                <a:latin typeface="henderson-bcg-sans"/>
              </a:rPr>
              <a:t>Look at her at the age of 21 with an income of 18k GBP and 712 loyalty points according to the model prediction.</a:t>
            </a:r>
          </a:p>
          <a:p>
            <a:r>
              <a:rPr lang="en-DE" dirty="0">
                <a:solidFill>
                  <a:srgbClr val="212427"/>
                </a:solidFill>
                <a:latin typeface="henderson-bcg-sans"/>
              </a:rPr>
              <a:t>10 years later with an assumed 2% increase in salary per year she earns 23.5kGBP and has 1139 loyatly points</a:t>
            </a:r>
          </a:p>
          <a:p>
            <a:r>
              <a:rPr lang="en-DE" dirty="0">
                <a:solidFill>
                  <a:srgbClr val="212427"/>
                </a:solidFill>
                <a:latin typeface="henderson-bcg-sans"/>
              </a:rPr>
              <a:t>T</a:t>
            </a:r>
            <a:r>
              <a:rPr lang="en-GB" dirty="0">
                <a:solidFill>
                  <a:srgbClr val="212427"/>
                </a:solidFill>
                <a:latin typeface="henderson-bcg-sans"/>
              </a:rPr>
              <a:t>hat</a:t>
            </a:r>
            <a:r>
              <a:rPr lang="en-DE" dirty="0">
                <a:solidFill>
                  <a:srgbClr val="212427"/>
                </a:solidFill>
                <a:latin typeface="henderson-bcg-sans"/>
              </a:rPr>
              <a:t> is a 60% icnrease, while income only increased by 30%</a:t>
            </a:r>
            <a:endParaRPr lang="en-US" dirty="0">
              <a:solidFill>
                <a:srgbClr val="212427"/>
              </a:solidFill>
              <a:latin typeface="henderson-bcg-sans"/>
            </a:endParaRPr>
          </a:p>
        </p:txBody>
      </p:sp>
      <p:sp>
        <p:nvSpPr>
          <p:cNvPr id="4" name="Slide Number Placeholder 3">
            <a:extLst>
              <a:ext uri="{FF2B5EF4-FFF2-40B4-BE49-F238E27FC236}">
                <a16:creationId xmlns:a16="http://schemas.microsoft.com/office/drawing/2014/main" id="{2AC2C1EE-19BE-D348-D917-2E3AD887E965}"/>
              </a:ext>
            </a:extLst>
          </p:cNvPr>
          <p:cNvSpPr>
            <a:spLocks noGrp="1"/>
          </p:cNvSpPr>
          <p:nvPr>
            <p:ph type="sldNum" sz="quarter" idx="5"/>
          </p:nvPr>
        </p:nvSpPr>
        <p:spPr/>
        <p:txBody>
          <a:bodyPr/>
          <a:lstStyle/>
          <a:p>
            <a:fld id="{34606B03-4D3A-F341-AF0F-62E7D3FC2CDC}" type="slidenum">
              <a:rPr lang="en-DE" smtClean="0"/>
              <a:t>23</a:t>
            </a:fld>
            <a:endParaRPr lang="en-DE"/>
          </a:p>
        </p:txBody>
      </p:sp>
    </p:spTree>
    <p:extLst>
      <p:ext uri="{BB962C8B-B14F-4D97-AF65-F5344CB8AC3E}">
        <p14:creationId xmlns:p14="http://schemas.microsoft.com/office/powerpoint/2010/main" val="3741455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1750-7AE0-D202-36D4-FFD2AD86B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A6435-B22D-DFC4-3297-38D31BB28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695E9-2268-22BD-48EF-AEFDFA6200B7}"/>
              </a:ext>
            </a:extLst>
          </p:cNvPr>
          <p:cNvSpPr>
            <a:spLocks noGrp="1"/>
          </p:cNvSpPr>
          <p:nvPr>
            <p:ph type="body" idx="1"/>
          </p:nvPr>
        </p:nvSpPr>
        <p:spPr/>
        <p:txBody>
          <a:bodyPr/>
          <a:lstStyle/>
          <a:p>
            <a:pPr marL="0" indent="0">
              <a:lnSpc>
                <a:spcPct val="150000"/>
              </a:lnSpc>
              <a:buClr>
                <a:srgbClr val="2F837F"/>
              </a:buClr>
              <a:buFont typeface="Arial" panose="020B0604020202020204" pitchFamily="34" charset="0"/>
              <a:buNone/>
            </a:pPr>
            <a:r>
              <a:rPr lang="en-GB" sz="1200" dirty="0">
                <a:effectLst/>
                <a:latin typeface="Calibri" panose="020F0502020204030204" pitchFamily="34" charset="0"/>
                <a:cs typeface="Calibri" panose="020F0502020204030204" pitchFamily="34" charset="0"/>
              </a:rPr>
              <a:t>So what should be the recommended next steps to leverage use the loyalty programme to enhance sales performance?</a:t>
            </a:r>
          </a:p>
          <a:p>
            <a:pPr marL="457200" indent="-457200">
              <a:lnSpc>
                <a:spcPct val="150000"/>
              </a:lnSpc>
              <a:buClr>
                <a:srgbClr val="2F837F"/>
              </a:buClr>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Expand the data set to really understand your customers</a:t>
            </a:r>
          </a:p>
          <a:p>
            <a:pPr marL="457200" indent="-457200">
              <a:lnSpc>
                <a:spcPct val="150000"/>
              </a:lnSpc>
              <a:buClr>
                <a:srgbClr val="2F837F"/>
              </a:buClr>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Based on that narrow your target audience</a:t>
            </a:r>
          </a:p>
          <a:p>
            <a:pPr marL="457200" indent="-457200">
              <a:lnSpc>
                <a:spcPct val="150000"/>
              </a:lnSpc>
              <a:buClr>
                <a:srgbClr val="2F837F"/>
              </a:buClr>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Implement gamification </a:t>
            </a:r>
            <a:r>
              <a:rPr lang="en-GB" sz="1200" dirty="0">
                <a:latin typeface="Calibri" panose="020F0502020204030204" pitchFamily="34" charset="0"/>
                <a:cs typeface="Calibri" panose="020F0502020204030204" pitchFamily="34" charset="0"/>
              </a:rPr>
              <a:t>a</a:t>
            </a:r>
            <a:r>
              <a:rPr lang="en-GB" sz="1200" dirty="0">
                <a:effectLst/>
                <a:latin typeface="Calibri" panose="020F0502020204030204" pitchFamily="34" charset="0"/>
                <a:cs typeface="Calibri" panose="020F0502020204030204" pitchFamily="34" charset="0"/>
              </a:rPr>
              <a:t>spects – to catch younger shoppers early and focus on retention</a:t>
            </a:r>
          </a:p>
          <a:p>
            <a:pPr marL="457200" indent="-457200">
              <a:lnSpc>
                <a:spcPct val="150000"/>
              </a:lnSpc>
              <a:buClr>
                <a:srgbClr val="2F837F"/>
              </a:buClr>
              <a:buFont typeface="Arial" panose="020B0604020202020204" pitchFamily="34" charset="0"/>
              <a:buChar char="•"/>
            </a:pPr>
            <a:r>
              <a:rPr lang="en-GB" sz="1200" dirty="0">
                <a:effectLst/>
                <a:latin typeface="Calibri" panose="020F0502020204030204" pitchFamily="34" charset="0"/>
                <a:cs typeface="Calibri" panose="020F0502020204030204" pitchFamily="34" charset="0"/>
              </a:rPr>
              <a:t>KPIs:  </a:t>
            </a:r>
            <a:r>
              <a:rPr lang="en-GB" sz="1200" dirty="0">
                <a:solidFill>
                  <a:srgbClr val="110E1D"/>
                </a:solidFill>
                <a:effectLst/>
                <a:latin typeface="Calibri" panose="020F0502020204030204" pitchFamily="34" charset="0"/>
                <a:cs typeface="Calibri" panose="020F0502020204030204" pitchFamily="34" charset="0"/>
              </a:rPr>
              <a:t>ROI, Adoption rate, Reward redemption rate, Repeat purchases, Incremental sales, Reduced customer churn, Customer lifetime </a:t>
            </a:r>
            <a:r>
              <a:rPr lang="en-GB" sz="1200" dirty="0" err="1">
                <a:solidFill>
                  <a:srgbClr val="110E1D"/>
                </a:solidFill>
                <a:effectLst/>
                <a:latin typeface="Calibri" panose="020F0502020204030204" pitchFamily="34" charset="0"/>
                <a:cs typeface="Calibri" panose="020F0502020204030204" pitchFamily="34" charset="0"/>
              </a:rPr>
              <a:t>valu</a:t>
            </a:r>
            <a:endParaRPr lang="en-DE" sz="1000" dirty="0"/>
          </a:p>
          <a:p>
            <a:pPr marL="0" indent="0">
              <a:buClr>
                <a:srgbClr val="2F837F"/>
              </a:buClr>
              <a:buFont typeface="Arial" panose="020B0604020202020204" pitchFamily="34" charset="0"/>
              <a:buNone/>
            </a:pPr>
            <a:endParaRPr lang="en-DE" dirty="0"/>
          </a:p>
        </p:txBody>
      </p:sp>
      <p:sp>
        <p:nvSpPr>
          <p:cNvPr id="4" name="Slide Number Placeholder 3">
            <a:extLst>
              <a:ext uri="{FF2B5EF4-FFF2-40B4-BE49-F238E27FC236}">
                <a16:creationId xmlns:a16="http://schemas.microsoft.com/office/drawing/2014/main" id="{AE1B848D-F2F8-F083-723C-CD40EE2E5E4D}"/>
              </a:ext>
            </a:extLst>
          </p:cNvPr>
          <p:cNvSpPr>
            <a:spLocks noGrp="1"/>
          </p:cNvSpPr>
          <p:nvPr>
            <p:ph type="sldNum" sz="quarter" idx="5"/>
          </p:nvPr>
        </p:nvSpPr>
        <p:spPr/>
        <p:txBody>
          <a:bodyPr/>
          <a:lstStyle/>
          <a:p>
            <a:fld id="{34606B03-4D3A-F341-AF0F-62E7D3FC2CDC}" type="slidenum">
              <a:rPr lang="en-DE" smtClean="0"/>
              <a:t>24</a:t>
            </a:fld>
            <a:endParaRPr lang="en-DE"/>
          </a:p>
        </p:txBody>
      </p:sp>
    </p:spTree>
    <p:extLst>
      <p:ext uri="{BB962C8B-B14F-4D97-AF65-F5344CB8AC3E}">
        <p14:creationId xmlns:p14="http://schemas.microsoft.com/office/powerpoint/2010/main" val="4241274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0843D-05E9-A7A2-2CAA-B2A07CE85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3D30C-EE39-0CF4-6075-2E03F6499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2B666-5AF0-33D9-044A-7DC772A598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Python in Jupyter was used to analyse the realtionships between the variables, customers clusters and reviews and R was used especially for some visualisation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Data was imported, prepared and cleaned to anylse it for recommendations.</a:t>
            </a:r>
          </a:p>
        </p:txBody>
      </p:sp>
      <p:sp>
        <p:nvSpPr>
          <p:cNvPr id="4" name="Slide Number Placeholder 3">
            <a:extLst>
              <a:ext uri="{FF2B5EF4-FFF2-40B4-BE49-F238E27FC236}">
                <a16:creationId xmlns:a16="http://schemas.microsoft.com/office/drawing/2014/main" id="{00EF90D3-9E3A-C66E-EFFA-2E0B8EC855C1}"/>
              </a:ext>
            </a:extLst>
          </p:cNvPr>
          <p:cNvSpPr>
            <a:spLocks noGrp="1"/>
          </p:cNvSpPr>
          <p:nvPr>
            <p:ph type="sldNum" sz="quarter" idx="5"/>
          </p:nvPr>
        </p:nvSpPr>
        <p:spPr/>
        <p:txBody>
          <a:bodyPr/>
          <a:lstStyle/>
          <a:p>
            <a:fld id="{34606B03-4D3A-F341-AF0F-62E7D3FC2CDC}" type="slidenum">
              <a:rPr lang="en-DE" smtClean="0"/>
              <a:t>3</a:t>
            </a:fld>
            <a:endParaRPr lang="en-DE"/>
          </a:p>
        </p:txBody>
      </p:sp>
    </p:spTree>
    <p:extLst>
      <p:ext uri="{BB962C8B-B14F-4D97-AF65-F5344CB8AC3E}">
        <p14:creationId xmlns:p14="http://schemas.microsoft.com/office/powerpoint/2010/main" val="60328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we going to answer the question – by looking at these 3 areas which are loyalty points, audience and reviews.</a:t>
            </a:r>
          </a:p>
        </p:txBody>
      </p:sp>
      <p:sp>
        <p:nvSpPr>
          <p:cNvPr id="4" name="Slide Number Placeholder 3"/>
          <p:cNvSpPr>
            <a:spLocks noGrp="1"/>
          </p:cNvSpPr>
          <p:nvPr>
            <p:ph type="sldNum" sz="quarter" idx="5"/>
          </p:nvPr>
        </p:nvSpPr>
        <p:spPr/>
        <p:txBody>
          <a:bodyPr/>
          <a:lstStyle/>
          <a:p>
            <a:fld id="{34606B03-4D3A-F341-AF0F-62E7D3FC2CDC}" type="slidenum">
              <a:rPr lang="en-DE" smtClean="0"/>
              <a:t>4</a:t>
            </a:fld>
            <a:endParaRPr lang="en-DE"/>
          </a:p>
        </p:txBody>
      </p:sp>
    </p:spTree>
    <p:extLst>
      <p:ext uri="{BB962C8B-B14F-4D97-AF65-F5344CB8AC3E}">
        <p14:creationId xmlns:p14="http://schemas.microsoft.com/office/powerpoint/2010/main" val="322310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94AE-94B1-6E7B-633C-2FED362A0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8BA55-FCE1-8421-018C-DDBC106B7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3D609-349B-227D-C1E2-33AE6CF595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b="0">
                <a:latin typeface="Calibri" panose="020F0502020204030204" pitchFamily="34" charset="0"/>
                <a:cs typeface="Calibri" panose="020F0502020204030204" pitchFamily="34" charset="0"/>
              </a:rPr>
              <a:t>Starting with loyatly points and locking the customer in</a:t>
            </a:r>
          </a:p>
        </p:txBody>
      </p:sp>
      <p:sp>
        <p:nvSpPr>
          <p:cNvPr id="4" name="Slide Number Placeholder 3">
            <a:extLst>
              <a:ext uri="{FF2B5EF4-FFF2-40B4-BE49-F238E27FC236}">
                <a16:creationId xmlns:a16="http://schemas.microsoft.com/office/drawing/2014/main" id="{196ECCB7-6F6E-35F3-8CA0-282B007222BB}"/>
              </a:ext>
            </a:extLst>
          </p:cNvPr>
          <p:cNvSpPr>
            <a:spLocks noGrp="1"/>
          </p:cNvSpPr>
          <p:nvPr>
            <p:ph type="sldNum" sz="quarter" idx="5"/>
          </p:nvPr>
        </p:nvSpPr>
        <p:spPr/>
        <p:txBody>
          <a:bodyPr/>
          <a:lstStyle/>
          <a:p>
            <a:fld id="{34606B03-4D3A-F341-AF0F-62E7D3FC2CDC}" type="slidenum">
              <a:rPr lang="en-DE" smtClean="0"/>
              <a:t>5</a:t>
            </a:fld>
            <a:endParaRPr lang="en-DE"/>
          </a:p>
        </p:txBody>
      </p:sp>
    </p:spTree>
    <p:extLst>
      <p:ext uri="{BB962C8B-B14F-4D97-AF65-F5344CB8AC3E}">
        <p14:creationId xmlns:p14="http://schemas.microsoft.com/office/powerpoint/2010/main" val="45235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C7108-2ADB-917E-4C5A-B2CDCDBB7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4575D6-ADF6-BB8F-8E14-1378A9EEF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07FEF-D8DD-9E4C-3821-B0CFF027CF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50C2F"/>
                </a:solidFill>
                <a:effectLst/>
                <a:latin typeface="Gilroy-Bold"/>
              </a:rPr>
              <a:t>Why are loyalty programmes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50C2F"/>
                </a:solidFill>
                <a:effectLst/>
                <a:latin typeface="Gilroy-Bold"/>
              </a:rPr>
              <a:t>Here we have some quotes from the Global Customer Loyalty Report published by Antavo every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50C2F"/>
                </a:solidFill>
                <a:effectLst/>
                <a:latin typeface="Gilroy-Bold"/>
              </a:rPr>
              <a:t>Antavo is a loyalty technology provider that builds comprehensive loyalty programs to foster brand love and change customer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Roboto" pitchFamily="2" charset="0"/>
              </a:rPr>
              <a:t>They find that keeping e</a:t>
            </a:r>
            <a:r>
              <a:rPr lang="en-GB" dirty="0">
                <a:solidFill>
                  <a:srgbClr val="110E1D"/>
                </a:solidFill>
                <a:effectLst/>
                <a:latin typeface="Calibri" panose="020F0502020204030204" pitchFamily="34" charset="0"/>
                <a:cs typeface="Calibri" panose="020F0502020204030204" pitchFamily="34" charset="0"/>
              </a:rPr>
              <a:t>xisting customers is more important than attracting new ones</a:t>
            </a:r>
            <a:r>
              <a:rPr lang="en-GB" b="1" dirty="0">
                <a:solidFill>
                  <a:srgbClr val="2F837F"/>
                </a:solidFill>
                <a:effectLst/>
                <a:latin typeface="Calibri" panose="020F0502020204030204" pitchFamily="34" charset="0"/>
                <a:cs typeface="Calibri" panose="020F0502020204030204" pitchFamily="34" charset="0"/>
              </a:rPr>
              <a:t>: </a:t>
            </a:r>
          </a:p>
          <a:p>
            <a:r>
              <a:rPr lang="en-DE" b="0" dirty="0">
                <a:solidFill>
                  <a:srgbClr val="2F837F"/>
                </a:solidFill>
                <a:effectLst/>
                <a:latin typeface="Calibri" panose="020F0502020204030204" pitchFamily="34" charset="0"/>
                <a:cs typeface="Calibri" panose="020F0502020204030204" pitchFamily="34" charset="0"/>
              </a:rPr>
              <a:t>Also, respondents reported that </a:t>
            </a:r>
            <a:r>
              <a:rPr lang="en-GB" b="0" dirty="0">
                <a:solidFill>
                  <a:srgbClr val="000000"/>
                </a:solidFill>
                <a:effectLst/>
                <a:latin typeface="Helvetica" pitchFamily="2" charset="0"/>
              </a:rPr>
              <a:t>their loyalty programmes generates 5.2 times more revenue than it costs.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2F837F"/>
              </a:solidFill>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B3E6A85-6F60-6D69-4EA2-661DCED06133}"/>
              </a:ext>
            </a:extLst>
          </p:cNvPr>
          <p:cNvSpPr>
            <a:spLocks noGrp="1"/>
          </p:cNvSpPr>
          <p:nvPr>
            <p:ph type="sldNum" sz="quarter" idx="5"/>
          </p:nvPr>
        </p:nvSpPr>
        <p:spPr/>
        <p:txBody>
          <a:bodyPr/>
          <a:lstStyle/>
          <a:p>
            <a:fld id="{34606B03-4D3A-F341-AF0F-62E7D3FC2CDC}" type="slidenum">
              <a:rPr lang="en-DE" smtClean="0"/>
              <a:t>6</a:t>
            </a:fld>
            <a:endParaRPr lang="en-DE"/>
          </a:p>
        </p:txBody>
      </p:sp>
    </p:spTree>
    <p:extLst>
      <p:ext uri="{BB962C8B-B14F-4D97-AF65-F5344CB8AC3E}">
        <p14:creationId xmlns:p14="http://schemas.microsoft.com/office/powerpoint/2010/main" val="283399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C909-F080-2122-D330-778975CC3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5405B-5B0F-840B-498E-A3524D9D4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2EB6E-6979-E6EE-0372-CCB9EEC7AA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Now looking at your loyalty point structure, you can see the distribution of loyalty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This will be used as a measure of sales performance as we do not have direct sales revenue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The data is right skewed with a mean of  around 1500.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There are outliers with much higher loyalty points and of course the goal is to shift the mean to the right with higher average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So we will check how the ot</a:t>
            </a:r>
            <a:r>
              <a:rPr lang="en-GB" dirty="0"/>
              <a:t>he</a:t>
            </a:r>
            <a:r>
              <a:rPr lang="en-DE" dirty="0"/>
              <a:t>r variables impact loyalty points, that is remuneration, spending score, age, gender, education and product codes.</a:t>
            </a:r>
          </a:p>
        </p:txBody>
      </p:sp>
      <p:sp>
        <p:nvSpPr>
          <p:cNvPr id="4" name="Slide Number Placeholder 3">
            <a:extLst>
              <a:ext uri="{FF2B5EF4-FFF2-40B4-BE49-F238E27FC236}">
                <a16:creationId xmlns:a16="http://schemas.microsoft.com/office/drawing/2014/main" id="{84DE7C5D-B2C3-3991-84E5-2739F6DEED8F}"/>
              </a:ext>
            </a:extLst>
          </p:cNvPr>
          <p:cNvSpPr>
            <a:spLocks noGrp="1"/>
          </p:cNvSpPr>
          <p:nvPr>
            <p:ph type="sldNum" sz="quarter" idx="5"/>
          </p:nvPr>
        </p:nvSpPr>
        <p:spPr/>
        <p:txBody>
          <a:bodyPr/>
          <a:lstStyle/>
          <a:p>
            <a:fld id="{34606B03-4D3A-F341-AF0F-62E7D3FC2CDC}" type="slidenum">
              <a:rPr lang="en-DE" smtClean="0"/>
              <a:t>7</a:t>
            </a:fld>
            <a:endParaRPr lang="en-DE"/>
          </a:p>
        </p:txBody>
      </p:sp>
    </p:spTree>
    <p:extLst>
      <p:ext uri="{BB962C8B-B14F-4D97-AF65-F5344CB8AC3E}">
        <p14:creationId xmlns:p14="http://schemas.microsoft.com/office/powerpoint/2010/main" val="93226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DCA5F-0BC3-2D4D-1D58-6C611E969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683FC-85CF-38BC-CF9A-1B12FACA7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1A694-9260-08EE-0CF8-4261E9B7BE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DE" dirty="0"/>
              <a:t>ere you can see scatter plots of the remuenration vs loyalty points and spending score versus loyaltly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Both graphs show a positive relationships which is not quite linear and a larger variation as the variables increase.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A positive relationship is expected as highe income means more purchases can be made and the spending score and loyalty pointy must be linked already.</a:t>
            </a:r>
          </a:p>
        </p:txBody>
      </p:sp>
      <p:sp>
        <p:nvSpPr>
          <p:cNvPr id="4" name="Slide Number Placeholder 3">
            <a:extLst>
              <a:ext uri="{FF2B5EF4-FFF2-40B4-BE49-F238E27FC236}">
                <a16:creationId xmlns:a16="http://schemas.microsoft.com/office/drawing/2014/main" id="{1479FBAB-A7E3-BB0C-E550-1B0A66C06189}"/>
              </a:ext>
            </a:extLst>
          </p:cNvPr>
          <p:cNvSpPr>
            <a:spLocks noGrp="1"/>
          </p:cNvSpPr>
          <p:nvPr>
            <p:ph type="sldNum" sz="quarter" idx="5"/>
          </p:nvPr>
        </p:nvSpPr>
        <p:spPr/>
        <p:txBody>
          <a:bodyPr/>
          <a:lstStyle/>
          <a:p>
            <a:fld id="{34606B03-4D3A-F341-AF0F-62E7D3FC2CDC}" type="slidenum">
              <a:rPr lang="en-DE" smtClean="0"/>
              <a:t>8</a:t>
            </a:fld>
            <a:endParaRPr lang="en-DE"/>
          </a:p>
        </p:txBody>
      </p:sp>
    </p:spTree>
    <p:extLst>
      <p:ext uri="{BB962C8B-B14F-4D97-AF65-F5344CB8AC3E}">
        <p14:creationId xmlns:p14="http://schemas.microsoft.com/office/powerpoint/2010/main" val="550053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10AA4-985D-EFD3-72D2-96C6AB9BD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351519-FAAC-79A0-87B4-1E8CA2D31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71864-A8A6-F0B1-B76F-794B93CE80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Gender almost balanced and the mean loyalty points are comparable.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Education is homogeanous with 88% having graduate level eduaction or above.</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Age has some impact. </a:t>
            </a:r>
            <a:r>
              <a:rPr lang="en-GB" dirty="0"/>
              <a:t>W</a:t>
            </a:r>
            <a:r>
              <a:rPr lang="en-DE" dirty="0"/>
              <a:t>ith </a:t>
            </a:r>
            <a:r>
              <a:rPr lang="en-GB" dirty="0"/>
              <a:t>43% of the dataset in the 29 to 40 year age group,</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a:t>
            </a:r>
            <a:r>
              <a:rPr lang="en-GB" dirty="0"/>
              <a:t>h</a:t>
            </a:r>
            <a:r>
              <a:rPr lang="en-DE" dirty="0"/>
              <a:t>ere are 200 product codes that cannot be linked to products or products groups, so not included here.</a:t>
            </a:r>
          </a:p>
        </p:txBody>
      </p:sp>
      <p:sp>
        <p:nvSpPr>
          <p:cNvPr id="4" name="Slide Number Placeholder 3">
            <a:extLst>
              <a:ext uri="{FF2B5EF4-FFF2-40B4-BE49-F238E27FC236}">
                <a16:creationId xmlns:a16="http://schemas.microsoft.com/office/drawing/2014/main" id="{A94F4354-F60F-799F-C9FA-03621C3B1EBF}"/>
              </a:ext>
            </a:extLst>
          </p:cNvPr>
          <p:cNvSpPr>
            <a:spLocks noGrp="1"/>
          </p:cNvSpPr>
          <p:nvPr>
            <p:ph type="sldNum" sz="quarter" idx="5"/>
          </p:nvPr>
        </p:nvSpPr>
        <p:spPr/>
        <p:txBody>
          <a:bodyPr/>
          <a:lstStyle/>
          <a:p>
            <a:fld id="{34606B03-4D3A-F341-AF0F-62E7D3FC2CDC}" type="slidenum">
              <a:rPr lang="en-DE" smtClean="0"/>
              <a:t>9</a:t>
            </a:fld>
            <a:endParaRPr lang="en-DE"/>
          </a:p>
        </p:txBody>
      </p:sp>
    </p:spTree>
    <p:extLst>
      <p:ext uri="{BB962C8B-B14F-4D97-AF65-F5344CB8AC3E}">
        <p14:creationId xmlns:p14="http://schemas.microsoft.com/office/powerpoint/2010/main" val="310508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061E-5487-2A0C-5565-F661773B505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28846976-5CDE-58F8-E899-F12750B62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D1FF12FA-84BE-B925-4BC6-50A40233DF11}"/>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805A21A6-ACFE-2950-CBBD-53B89B06EE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3CE8011-178D-3E56-35A7-93E34F92451C}"/>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54569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45E9-5969-B0F6-0CB6-9001203B1870}"/>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647D424F-4F6A-FE33-5633-F9B4B3F2BF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5432AFC-E984-C90C-EF43-EFDBB7DBE53B}"/>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D20C90AE-1F33-131C-509A-09D49BE179D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C69965F-5D96-A7C1-ACBD-D4F1185B97CA}"/>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325537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A56640-BD2A-E04B-7D0B-A4EC656AE3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ED074B3A-AE3A-7B34-10D6-78559F8020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156B7BC-2575-E1E5-671A-CD398B70D43C}"/>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1FFE460E-C44C-55BC-8DA4-43D2C5550B9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130BF90-C3F3-3588-457A-EBA6D14991A8}"/>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322022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60D8-10AD-8B40-96F3-A559D57630DE}"/>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A228154F-30D5-0D0D-419D-E8167E01218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BCF1924-A358-7036-D611-72D074217CD5}"/>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DDC09631-3324-34B6-A97A-E24635C0346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D336438-DBDE-0C9D-6DDE-AE7AE321431B}"/>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98696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DD3E-9C47-3395-93CD-C9C9734A3A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CE93A6E2-A102-D6B4-7B90-56646FD3C4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636DAD-D3EA-AEC4-6539-2D466913287D}"/>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14A74A4F-E15F-BBFC-046E-F1E8E5296D2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F034959-D2B7-68BE-F2F8-255851C51B80}"/>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218396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FE3-0736-F0B8-26BC-5D0D92DCCEB8}"/>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A618CD80-63D1-5C26-3748-F826704F6B3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27A08661-D361-2990-479B-229718D6B8A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C042A7F5-91CA-1510-6858-9B75CFAB9B10}"/>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6" name="Footer Placeholder 5">
            <a:extLst>
              <a:ext uri="{FF2B5EF4-FFF2-40B4-BE49-F238E27FC236}">
                <a16:creationId xmlns:a16="http://schemas.microsoft.com/office/drawing/2014/main" id="{977BF42B-56B4-4C41-2992-CF23944E49C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2841D0E-1795-5DF1-72AE-61875235818D}"/>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162293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0EB4-76D9-E1BD-08CE-8D8216987BEC}"/>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DC6F134-6A49-6252-9953-CDF50C9FF1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C2C6C0-8475-B3E2-46F5-A7AF4D736A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0BE32575-95F9-CF5A-D6F0-E57C98347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D0F352C-3159-79A1-282F-D6D4C0ADBE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59DE9F49-7107-6A4F-4F6C-BD477AB9B859}"/>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8" name="Footer Placeholder 7">
            <a:extLst>
              <a:ext uri="{FF2B5EF4-FFF2-40B4-BE49-F238E27FC236}">
                <a16:creationId xmlns:a16="http://schemas.microsoft.com/office/drawing/2014/main" id="{26202823-C82A-D7A2-BC88-85DCCA96625E}"/>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A30BA4A-83B5-31DA-07CB-B67EFF6BCC15}"/>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354363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CA2-93BB-682D-0410-69DCF1BBBCAB}"/>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DBDF76CA-0DF5-A44E-31F9-32BB6EF17B55}"/>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4" name="Footer Placeholder 3">
            <a:extLst>
              <a:ext uri="{FF2B5EF4-FFF2-40B4-BE49-F238E27FC236}">
                <a16:creationId xmlns:a16="http://schemas.microsoft.com/office/drawing/2014/main" id="{50236153-FF45-2071-BEF6-284C34EFAF9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A0372337-6E9D-68F9-A765-5022CEAF0FF4}"/>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51202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E075E-7F1B-D260-AF27-EAFED9BD88B4}"/>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3" name="Footer Placeholder 2">
            <a:extLst>
              <a:ext uri="{FF2B5EF4-FFF2-40B4-BE49-F238E27FC236}">
                <a16:creationId xmlns:a16="http://schemas.microsoft.com/office/drawing/2014/main" id="{C69A1B12-2A3B-61FF-AD25-16E88D639466}"/>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5D0F8D1-063C-6942-5D7A-109E725798BC}"/>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188198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1ABA-1594-B9AC-F9A4-93D2EC527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BAC29F13-0EAB-E6C6-DDA3-698B74C02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EFF1DC92-8C4E-37E3-BF4B-C53C45732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99E0A6-AFAC-B801-490B-61F4A6BC3A02}"/>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6" name="Footer Placeholder 5">
            <a:extLst>
              <a:ext uri="{FF2B5EF4-FFF2-40B4-BE49-F238E27FC236}">
                <a16:creationId xmlns:a16="http://schemas.microsoft.com/office/drawing/2014/main" id="{BEA4F36E-ED36-1CC9-8562-4AADD79F27B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178A346-504F-7BD2-D40E-838B490DC488}"/>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23439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8350-F12D-C1EA-5C6A-7CA17F72BA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1D2BEBBE-7484-D31C-3F71-1657E6A74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ED8E27E6-2631-0BDC-8085-93C58303BF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B1656D-80D6-9E27-EBEC-8BEC43DAAE2F}"/>
              </a:ext>
            </a:extLst>
          </p:cNvPr>
          <p:cNvSpPr>
            <a:spLocks noGrp="1"/>
          </p:cNvSpPr>
          <p:nvPr>
            <p:ph type="dt" sz="half" idx="10"/>
          </p:nvPr>
        </p:nvSpPr>
        <p:spPr/>
        <p:txBody>
          <a:bodyPr/>
          <a:lstStyle/>
          <a:p>
            <a:fld id="{E1DA4DF4-C3BD-C84C-8862-DFBB4B4B5A41}" type="datetimeFigureOut">
              <a:rPr lang="en-DE" smtClean="0"/>
              <a:t>02.07.25</a:t>
            </a:fld>
            <a:endParaRPr lang="en-DE"/>
          </a:p>
        </p:txBody>
      </p:sp>
      <p:sp>
        <p:nvSpPr>
          <p:cNvPr id="6" name="Footer Placeholder 5">
            <a:extLst>
              <a:ext uri="{FF2B5EF4-FFF2-40B4-BE49-F238E27FC236}">
                <a16:creationId xmlns:a16="http://schemas.microsoft.com/office/drawing/2014/main" id="{EBDDB451-8012-842F-5004-A227EDF83E6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21DBCBE-0D8B-7228-7B41-43AA16450701}"/>
              </a:ext>
            </a:extLst>
          </p:cNvPr>
          <p:cNvSpPr>
            <a:spLocks noGrp="1"/>
          </p:cNvSpPr>
          <p:nvPr>
            <p:ph type="sldNum" sz="quarter" idx="12"/>
          </p:nvPr>
        </p:nvSpPr>
        <p:spPr/>
        <p:txBody>
          <a:bodyPr/>
          <a:lstStyle/>
          <a:p>
            <a:fld id="{4DA2DB3A-3632-2C41-BEDF-DB9003499386}" type="slidenum">
              <a:rPr lang="en-DE" smtClean="0"/>
              <a:t>‹#›</a:t>
            </a:fld>
            <a:endParaRPr lang="en-DE"/>
          </a:p>
        </p:txBody>
      </p:sp>
    </p:spTree>
    <p:extLst>
      <p:ext uri="{BB962C8B-B14F-4D97-AF65-F5344CB8AC3E}">
        <p14:creationId xmlns:p14="http://schemas.microsoft.com/office/powerpoint/2010/main" val="386522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2C77A-DF3D-FC8D-7ECE-AB5901D6F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00D11D61-1B33-0856-BF78-B97FB4632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85A948D9-233A-F051-127E-62D2D6D16E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DA4DF4-C3BD-C84C-8862-DFBB4B4B5A41}" type="datetimeFigureOut">
              <a:rPr lang="en-DE" smtClean="0"/>
              <a:t>02.07.25</a:t>
            </a:fld>
            <a:endParaRPr lang="en-DE"/>
          </a:p>
        </p:txBody>
      </p:sp>
      <p:sp>
        <p:nvSpPr>
          <p:cNvPr id="5" name="Footer Placeholder 4">
            <a:extLst>
              <a:ext uri="{FF2B5EF4-FFF2-40B4-BE49-F238E27FC236}">
                <a16:creationId xmlns:a16="http://schemas.microsoft.com/office/drawing/2014/main" id="{CBBE955C-09D5-36BC-D6DA-C4F3D65A4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337AAE57-7ADA-0650-D0F6-64DDCD07C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A2DB3A-3632-2C41-BEDF-DB9003499386}" type="slidenum">
              <a:rPr lang="en-DE" smtClean="0"/>
              <a:t>‹#›</a:t>
            </a:fld>
            <a:endParaRPr lang="en-DE"/>
          </a:p>
        </p:txBody>
      </p:sp>
    </p:spTree>
    <p:extLst>
      <p:ext uri="{BB962C8B-B14F-4D97-AF65-F5344CB8AC3E}">
        <p14:creationId xmlns:p14="http://schemas.microsoft.com/office/powerpoint/2010/main" val="2146837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xml"/><Relationship Id="rId6" Type="http://schemas.microsoft.com/office/2007/relationships/hdphoto" Target="../media/hdphoto9.wdp"/><Relationship Id="rId5" Type="http://schemas.openxmlformats.org/officeDocument/2006/relationships/image" Target="../media/image1.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6.png"/><Relationship Id="rId5" Type="http://schemas.microsoft.com/office/2007/relationships/hdphoto" Target="../media/hdphoto10.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6.xml"/><Relationship Id="rId6" Type="http://schemas.microsoft.com/office/2007/relationships/hdphoto" Target="../media/hdphoto11.wdp"/><Relationship Id="rId5"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png"/><Relationship Id="rId7" Type="http://schemas.microsoft.com/office/2007/relationships/hdphoto" Target="../media/hdphoto18.wdp"/><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7.wdp"/><Relationship Id="rId5" Type="http://schemas.microsoft.com/office/2007/relationships/hdphoto" Target="../media/hdphoto16.wdp"/><Relationship Id="rId4" Type="http://schemas.microsoft.com/office/2007/relationships/hdphoto" Target="../media/hdphoto15.wdp"/><Relationship Id="rId9" Type="http://schemas.microsoft.com/office/2007/relationships/hdphoto" Target="../media/hdphoto20.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0.png"/><Relationship Id="rId5" Type="http://schemas.microsoft.com/office/2007/relationships/hdphoto" Target="../media/hdphoto2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2.wdp"/></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xml"/><Relationship Id="rId5" Type="http://schemas.microsoft.com/office/2007/relationships/hdphoto" Target="../media/hdphoto23.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6.sv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5.png"/><Relationship Id="rId5" Type="http://schemas.microsoft.com/office/2007/relationships/hdphoto" Target="../media/hdphoto24.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23.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image" Target="../media/image3.jpg"/><Relationship Id="rId12"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11" Type="http://schemas.openxmlformats.org/officeDocument/2006/relationships/diagramQuickStyle" Target="../diagrams/quickStyle1.xml"/><Relationship Id="rId5" Type="http://schemas.microsoft.com/office/2007/relationships/hdphoto" Target="../media/hdphoto3.wdp"/><Relationship Id="rId10" Type="http://schemas.openxmlformats.org/officeDocument/2006/relationships/diagramLayout" Target="../diagrams/layout1.xml"/><Relationship Id="rId4" Type="http://schemas.openxmlformats.org/officeDocument/2006/relationships/image" Target="../media/image1.png"/><Relationship Id="rId9"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7.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0.png"/><Relationship Id="rId5" Type="http://schemas.microsoft.com/office/2007/relationships/hdphoto" Target="../media/hdphoto8.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E2AD-DDDA-E12C-8827-A4C6FE68B27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6C66761-BFCA-8C17-D4ED-517B61939EE7}"/>
              </a:ext>
            </a:extLst>
          </p:cNvPr>
          <p:cNvSpPr/>
          <p:nvPr/>
        </p:nvSpPr>
        <p:spPr>
          <a:xfrm>
            <a:off x="0" y="0"/>
            <a:ext cx="12192000" cy="6858000"/>
          </a:xfrm>
          <a:prstGeom prst="rect">
            <a:avLst/>
          </a:prstGeom>
          <a:solidFill>
            <a:srgbClr val="2F83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9828852B-3DB2-FAC1-5024-15D49F5031BF}"/>
              </a:ext>
            </a:extLst>
          </p:cNvPr>
          <p:cNvSpPr txBox="1"/>
          <p:nvPr/>
        </p:nvSpPr>
        <p:spPr>
          <a:xfrm>
            <a:off x="1244184" y="2548329"/>
            <a:ext cx="5306518" cy="830997"/>
          </a:xfrm>
          <a:prstGeom prst="rect">
            <a:avLst/>
          </a:prstGeom>
          <a:noFill/>
        </p:spPr>
        <p:txBody>
          <a:bodyPr wrap="square" rtlCol="0">
            <a:spAutoFit/>
          </a:bodyPr>
          <a:lstStyle/>
          <a:p>
            <a:r>
              <a:rPr lang="en-US" sz="4800" dirty="0">
                <a:solidFill>
                  <a:srgbClr val="A5D6D2"/>
                </a:solidFill>
                <a:latin typeface="ADLaM Display" panose="020F0502020204030204" pitchFamily="34" charset="0"/>
                <a:cs typeface="ADLaM Display" panose="020F0502020204030204" pitchFamily="34" charset="0"/>
              </a:rPr>
              <a:t>TURTLE GAMES</a:t>
            </a:r>
          </a:p>
        </p:txBody>
      </p:sp>
      <p:pic>
        <p:nvPicPr>
          <p:cNvPr id="12" name="Picture 11" descr="A black and white image of a turtle&#10;&#10;AI-generated content may be incorrect.">
            <a:extLst>
              <a:ext uri="{FF2B5EF4-FFF2-40B4-BE49-F238E27FC236}">
                <a16:creationId xmlns:a16="http://schemas.microsoft.com/office/drawing/2014/main" id="{47A33D7F-7A79-87C7-B5AD-C01F864FEC0F}"/>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6550702" y="712007"/>
            <a:ext cx="4687392" cy="4335834"/>
          </a:xfrm>
          <a:prstGeom prst="rect">
            <a:avLst/>
          </a:prstGeom>
        </p:spPr>
      </p:pic>
    </p:spTree>
    <p:extLst>
      <p:ext uri="{BB962C8B-B14F-4D97-AF65-F5344CB8AC3E}">
        <p14:creationId xmlns:p14="http://schemas.microsoft.com/office/powerpoint/2010/main" val="5133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994D2-6207-8B31-5746-CDC9F054B73D}"/>
            </a:ext>
          </a:extLst>
        </p:cNvPr>
        <p:cNvGrpSpPr/>
        <p:nvPr/>
      </p:nvGrpSpPr>
      <p:grpSpPr>
        <a:xfrm>
          <a:off x="0" y="0"/>
          <a:ext cx="0" cy="0"/>
          <a:chOff x="0" y="0"/>
          <a:chExt cx="0" cy="0"/>
        </a:xfrm>
      </p:grpSpPr>
      <p:pic>
        <p:nvPicPr>
          <p:cNvPr id="21" name="Picture 2" descr="Random Forest Algorithm - How It Works and Why It Is So Effective">
            <a:extLst>
              <a:ext uri="{FF2B5EF4-FFF2-40B4-BE49-F238E27FC236}">
                <a16:creationId xmlns:a16="http://schemas.microsoft.com/office/drawing/2014/main" id="{2134347D-C66E-D116-F73D-B158F98AC0A5}"/>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30979" t="35271" r="33461" b="34551"/>
          <a:stretch/>
        </p:blipFill>
        <p:spPr bwMode="auto">
          <a:xfrm>
            <a:off x="5055016" y="1378576"/>
            <a:ext cx="1891883" cy="12041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A57B4D-8F4C-A69C-E908-E112402096CA}"/>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80DC3D71-7C82-170A-DA9E-424CA2B58220}"/>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F22C3D56-E0E4-F30F-9619-F49FA2B11743}"/>
              </a:ext>
            </a:extLst>
          </p:cNvPr>
          <p:cNvPicPr>
            <a:picLocks noChangeAspect="1"/>
          </p:cNvPicPr>
          <p:nvPr/>
        </p:nvPicPr>
        <p:blipFill>
          <a:blip r:embed="rId5">
            <a:duotone>
              <a:prstClr val="black"/>
              <a:srgbClr val="2F837F">
                <a:tint val="45000"/>
                <a:satMod val="400000"/>
              </a:srgbClr>
            </a:duotone>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0CAE3CD5-16F7-141A-29EA-49D5ECB57B3B}"/>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Model Results – Random Forest</a:t>
            </a:r>
            <a:endParaRPr lang="en-DE" sz="5400">
              <a:solidFill>
                <a:srgbClr val="2F837F"/>
              </a:solidFill>
              <a:latin typeface="Calibri" panose="020F0502020204030204" pitchFamily="34" charset="0"/>
              <a:cs typeface="Calibri" panose="020F0502020204030204" pitchFamily="34" charset="0"/>
            </a:endParaRPr>
          </a:p>
        </p:txBody>
      </p:sp>
      <p:pic>
        <p:nvPicPr>
          <p:cNvPr id="8194" name="Picture 2" descr="Random Forest Algorithm - How It Works and Why It Is So Effective">
            <a:extLst>
              <a:ext uri="{FF2B5EF4-FFF2-40B4-BE49-F238E27FC236}">
                <a16:creationId xmlns:a16="http://schemas.microsoft.com/office/drawing/2014/main" id="{0A881578-6206-BF24-EAE6-03B49A983F5D}"/>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4" t="13194" r="86" b="13562"/>
          <a:stretch/>
        </p:blipFill>
        <p:spPr bwMode="auto">
          <a:xfrm>
            <a:off x="4414280" y="1226570"/>
            <a:ext cx="3173353" cy="174671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85E6148-1FC2-1D0C-1AE4-DCFE32B19F0E}"/>
              </a:ext>
            </a:extLst>
          </p:cNvPr>
          <p:cNvGrpSpPr/>
          <p:nvPr/>
        </p:nvGrpSpPr>
        <p:grpSpPr>
          <a:xfrm>
            <a:off x="1351066" y="3429000"/>
            <a:ext cx="8518939" cy="1971632"/>
            <a:chOff x="222273" y="3378575"/>
            <a:chExt cx="8518939" cy="1971632"/>
          </a:xfrm>
        </p:grpSpPr>
        <p:pic>
          <p:nvPicPr>
            <p:cNvPr id="13" name="Picture 12" descr="A graph with a bar and a number of text&#10;&#10;AI-generated content may be incorrect.">
              <a:extLst>
                <a:ext uri="{FF2B5EF4-FFF2-40B4-BE49-F238E27FC236}">
                  <a16:creationId xmlns:a16="http://schemas.microsoft.com/office/drawing/2014/main" id="{1FB3C401-4FC0-BC79-3139-ABEB768F43DB}"/>
                </a:ext>
              </a:extLst>
            </p:cNvPr>
            <p:cNvPicPr>
              <a:picLocks noChangeAspect="1"/>
            </p:cNvPicPr>
            <p:nvPr/>
          </p:nvPicPr>
          <p:blipFill>
            <a:blip r:embed="rId7"/>
            <a:srcRect l="7165" t="4763" b="61399"/>
            <a:stretch/>
          </p:blipFill>
          <p:spPr>
            <a:xfrm>
              <a:off x="724541" y="3378575"/>
              <a:ext cx="7842993" cy="1971632"/>
            </a:xfrm>
            <a:prstGeom prst="rect">
              <a:avLst/>
            </a:prstGeom>
          </p:spPr>
        </p:pic>
        <p:sp>
          <p:nvSpPr>
            <p:cNvPr id="14" name="TextBox 13">
              <a:extLst>
                <a:ext uri="{FF2B5EF4-FFF2-40B4-BE49-F238E27FC236}">
                  <a16:creationId xmlns:a16="http://schemas.microsoft.com/office/drawing/2014/main" id="{947ED2D7-DE8E-666B-6E54-211BE6A0EF33}"/>
                </a:ext>
              </a:extLst>
            </p:cNvPr>
            <p:cNvSpPr txBox="1"/>
            <p:nvPr/>
          </p:nvSpPr>
          <p:spPr>
            <a:xfrm>
              <a:off x="222273" y="3719437"/>
              <a:ext cx="1599200" cy="1477328"/>
            </a:xfrm>
            <a:prstGeom prst="rect">
              <a:avLst/>
            </a:prstGeom>
            <a:solidFill>
              <a:schemeClr val="bg1"/>
            </a:solidFill>
          </p:spPr>
          <p:txBody>
            <a:bodyPr wrap="square" rtlCol="0">
              <a:spAutoFit/>
            </a:bodyPr>
            <a:lstStyle/>
            <a:p>
              <a:pPr algn="r">
                <a:spcAft>
                  <a:spcPts val="600"/>
                </a:spcAft>
              </a:pPr>
              <a:r>
                <a:rPr lang="en-US" sz="1400" dirty="0"/>
                <a:t>Remuneration</a:t>
              </a:r>
            </a:p>
            <a:p>
              <a:pPr algn="r">
                <a:spcAft>
                  <a:spcPts val="600"/>
                </a:spcAft>
              </a:pPr>
              <a:endParaRPr lang="en-US" sz="1400" dirty="0"/>
            </a:p>
            <a:p>
              <a:pPr algn="r">
                <a:spcAft>
                  <a:spcPts val="600"/>
                </a:spcAft>
              </a:pPr>
              <a:r>
                <a:rPr lang="en-US" sz="1400" dirty="0"/>
                <a:t>Spending Score</a:t>
              </a:r>
            </a:p>
            <a:p>
              <a:pPr algn="r">
                <a:spcAft>
                  <a:spcPts val="600"/>
                </a:spcAft>
              </a:pPr>
              <a:endParaRPr lang="en-US" sz="1400" dirty="0"/>
            </a:p>
            <a:p>
              <a:pPr algn="r">
                <a:spcAft>
                  <a:spcPts val="600"/>
                </a:spcAft>
              </a:pPr>
              <a:r>
                <a:rPr lang="en-US" sz="1400" dirty="0"/>
                <a:t>Age</a:t>
              </a:r>
            </a:p>
          </p:txBody>
        </p:sp>
        <p:sp>
          <p:nvSpPr>
            <p:cNvPr id="16" name="TextBox 15">
              <a:extLst>
                <a:ext uri="{FF2B5EF4-FFF2-40B4-BE49-F238E27FC236}">
                  <a16:creationId xmlns:a16="http://schemas.microsoft.com/office/drawing/2014/main" id="{936F39D6-9597-4529-9997-952F8C584E70}"/>
                </a:ext>
              </a:extLst>
            </p:cNvPr>
            <p:cNvSpPr txBox="1"/>
            <p:nvPr/>
          </p:nvSpPr>
          <p:spPr>
            <a:xfrm>
              <a:off x="8091495" y="3719437"/>
              <a:ext cx="649717" cy="307777"/>
            </a:xfrm>
            <a:prstGeom prst="rect">
              <a:avLst/>
            </a:prstGeom>
            <a:noFill/>
          </p:spPr>
          <p:txBody>
            <a:bodyPr wrap="square" rtlCol="0">
              <a:spAutoFit/>
            </a:bodyPr>
            <a:lstStyle/>
            <a:p>
              <a:pPr algn="r"/>
              <a:r>
                <a:rPr lang="en-DE" sz="1400" b="0" i="0">
                  <a:effectLst/>
                </a:rPr>
                <a:t>0.501</a:t>
              </a:r>
              <a:endParaRPr lang="en-US" sz="1400" dirty="0"/>
            </a:p>
          </p:txBody>
        </p:sp>
        <p:sp>
          <p:nvSpPr>
            <p:cNvPr id="18" name="TextBox 17">
              <a:extLst>
                <a:ext uri="{FF2B5EF4-FFF2-40B4-BE49-F238E27FC236}">
                  <a16:creationId xmlns:a16="http://schemas.microsoft.com/office/drawing/2014/main" id="{8A5AE138-7345-3C6D-74EC-B83457EC55F5}"/>
                </a:ext>
              </a:extLst>
            </p:cNvPr>
            <p:cNvSpPr txBox="1"/>
            <p:nvPr/>
          </p:nvSpPr>
          <p:spPr>
            <a:xfrm>
              <a:off x="7847567" y="4304212"/>
              <a:ext cx="649717" cy="307777"/>
            </a:xfrm>
            <a:prstGeom prst="rect">
              <a:avLst/>
            </a:prstGeom>
            <a:noFill/>
          </p:spPr>
          <p:txBody>
            <a:bodyPr wrap="square" rtlCol="0">
              <a:spAutoFit/>
            </a:bodyPr>
            <a:lstStyle/>
            <a:p>
              <a:pPr algn="r"/>
              <a:r>
                <a:rPr lang="en-DE" sz="1400" b="0" i="0">
                  <a:effectLst/>
                </a:rPr>
                <a:t>0.479</a:t>
              </a:r>
              <a:endParaRPr lang="en-US" sz="1400" dirty="0"/>
            </a:p>
          </p:txBody>
        </p:sp>
        <p:sp>
          <p:nvSpPr>
            <p:cNvPr id="19" name="TextBox 18">
              <a:extLst>
                <a:ext uri="{FF2B5EF4-FFF2-40B4-BE49-F238E27FC236}">
                  <a16:creationId xmlns:a16="http://schemas.microsoft.com/office/drawing/2014/main" id="{59FEE15B-35D0-067C-1F89-BDF792145A6E}"/>
                </a:ext>
              </a:extLst>
            </p:cNvPr>
            <p:cNvSpPr txBox="1"/>
            <p:nvPr/>
          </p:nvSpPr>
          <p:spPr>
            <a:xfrm>
              <a:off x="2016223" y="4894084"/>
              <a:ext cx="649717" cy="307777"/>
            </a:xfrm>
            <a:prstGeom prst="rect">
              <a:avLst/>
            </a:prstGeom>
            <a:noFill/>
          </p:spPr>
          <p:txBody>
            <a:bodyPr wrap="square" rtlCol="0">
              <a:spAutoFit/>
            </a:bodyPr>
            <a:lstStyle/>
            <a:p>
              <a:pPr algn="r"/>
              <a:r>
                <a:rPr lang="en-DE" sz="1400" b="0" i="0">
                  <a:effectLst/>
                </a:rPr>
                <a:t>0.016</a:t>
              </a:r>
              <a:endParaRPr lang="en-US" sz="1400" dirty="0"/>
            </a:p>
          </p:txBody>
        </p:sp>
      </p:grpSp>
    </p:spTree>
    <p:custDataLst>
      <p:tags r:id="rId1"/>
    </p:custDataLst>
    <p:extLst>
      <p:ext uri="{BB962C8B-B14F-4D97-AF65-F5344CB8AC3E}">
        <p14:creationId xmlns:p14="http://schemas.microsoft.com/office/powerpoint/2010/main" val="93176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3FCB6-7B39-1D97-B34F-8B1BE78F0C49}"/>
            </a:ext>
          </a:extLst>
        </p:cNvPr>
        <p:cNvGrpSpPr/>
        <p:nvPr/>
      </p:nvGrpSpPr>
      <p:grpSpPr>
        <a:xfrm>
          <a:off x="0" y="0"/>
          <a:ext cx="0" cy="0"/>
          <a:chOff x="0" y="0"/>
          <a:chExt cx="0" cy="0"/>
        </a:xfrm>
      </p:grpSpPr>
      <p:pic>
        <p:nvPicPr>
          <p:cNvPr id="3" name="Picture Placeholder 15">
            <a:extLst>
              <a:ext uri="{FF2B5EF4-FFF2-40B4-BE49-F238E27FC236}">
                <a16:creationId xmlns:a16="http://schemas.microsoft.com/office/drawing/2014/main" id="{2E68C073-CBAD-6A29-3962-E25140B6D0F6}"/>
              </a:ext>
            </a:extLst>
          </p:cNvPr>
          <p:cNvPicPr>
            <a:picLocks noChangeAspect="1"/>
          </p:cNvPicPr>
          <p:nvPr/>
        </p:nvPicPr>
        <p:blipFill>
          <a:blip r:embed="rId3"/>
          <a:srcRect l="30506" r="30506"/>
          <a:stretch>
            <a:fillRect/>
          </a:stretch>
        </p:blipFill>
        <p:spPr>
          <a:xfrm>
            <a:off x="-1" y="984929"/>
            <a:ext cx="3358055" cy="5704461"/>
          </a:xfrm>
          <a:custGeom>
            <a:avLst/>
            <a:gdLst>
              <a:gd name="connsiteX0" fmla="*/ 0 w 3030482"/>
              <a:gd name="connsiteY0" fmla="*/ 0 h 5145088"/>
              <a:gd name="connsiteX1" fmla="*/ 1815888 w 3030482"/>
              <a:gd name="connsiteY1" fmla="*/ 0 h 5145088"/>
              <a:gd name="connsiteX2" fmla="*/ 1818036 w 3030482"/>
              <a:gd name="connsiteY2" fmla="*/ 1607 h 5145088"/>
              <a:gd name="connsiteX3" fmla="*/ 3030482 w 3030482"/>
              <a:gd name="connsiteY3" fmla="*/ 2572544 h 5145088"/>
              <a:gd name="connsiteX4" fmla="*/ 1818036 w 3030482"/>
              <a:gd name="connsiteY4" fmla="*/ 5143482 h 5145088"/>
              <a:gd name="connsiteX5" fmla="*/ 1815888 w 3030482"/>
              <a:gd name="connsiteY5" fmla="*/ 5145088 h 5145088"/>
              <a:gd name="connsiteX6" fmla="*/ 0 w 3030482"/>
              <a:gd name="connsiteY6" fmla="*/ 5145088 h 51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0482" h="5145088">
                <a:moveTo>
                  <a:pt x="0" y="0"/>
                </a:moveTo>
                <a:lnTo>
                  <a:pt x="1815888" y="0"/>
                </a:lnTo>
                <a:lnTo>
                  <a:pt x="1818036" y="1607"/>
                </a:lnTo>
                <a:cubicBezTo>
                  <a:pt x="2558508" y="612698"/>
                  <a:pt x="3030482" y="1537503"/>
                  <a:pt x="3030482" y="2572544"/>
                </a:cubicBezTo>
                <a:cubicBezTo>
                  <a:pt x="3030482" y="3607585"/>
                  <a:pt x="2558508" y="4532390"/>
                  <a:pt x="1818036" y="5143482"/>
                </a:cubicBezTo>
                <a:lnTo>
                  <a:pt x="1815888" y="5145088"/>
                </a:lnTo>
                <a:lnTo>
                  <a:pt x="0" y="5145088"/>
                </a:lnTo>
                <a:close/>
              </a:path>
            </a:pathLst>
          </a:custGeom>
        </p:spPr>
      </p:pic>
      <p:sp>
        <p:nvSpPr>
          <p:cNvPr id="20" name="TextBox 19">
            <a:extLst>
              <a:ext uri="{FF2B5EF4-FFF2-40B4-BE49-F238E27FC236}">
                <a16:creationId xmlns:a16="http://schemas.microsoft.com/office/drawing/2014/main" id="{12346D13-BB81-ED40-BF93-9F828B409D8A}"/>
              </a:ext>
            </a:extLst>
          </p:cNvPr>
          <p:cNvSpPr txBox="1"/>
          <p:nvPr/>
        </p:nvSpPr>
        <p:spPr>
          <a:xfrm>
            <a:off x="3834811" y="2160786"/>
            <a:ext cx="6936107" cy="1107996"/>
          </a:xfrm>
          <a:prstGeom prst="rect">
            <a:avLst/>
          </a:prstGeom>
          <a:noFill/>
        </p:spPr>
        <p:txBody>
          <a:bodyPr wrap="square" rtlCol="0">
            <a:spAutoFit/>
          </a:bodyPr>
          <a:lstStyle/>
          <a:p>
            <a:r>
              <a:rPr lang="en-GB" sz="6600" b="1" dirty="0">
                <a:solidFill>
                  <a:srgbClr val="2F837F"/>
                </a:solidFill>
                <a:latin typeface="Calibri" panose="020F0502020204030204" pitchFamily="34" charset="0"/>
                <a:cs typeface="Calibri" panose="020F0502020204030204" pitchFamily="34" charset="0"/>
              </a:rPr>
              <a:t>Audience</a:t>
            </a:r>
          </a:p>
        </p:txBody>
      </p:sp>
      <p:sp>
        <p:nvSpPr>
          <p:cNvPr id="2" name="Rectangle 1">
            <a:extLst>
              <a:ext uri="{FF2B5EF4-FFF2-40B4-BE49-F238E27FC236}">
                <a16:creationId xmlns:a16="http://schemas.microsoft.com/office/drawing/2014/main" id="{E48C1A10-6C0F-54B6-374A-3AAC0464E6FC}"/>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4" name="Rectangle 3">
            <a:extLst>
              <a:ext uri="{FF2B5EF4-FFF2-40B4-BE49-F238E27FC236}">
                <a16:creationId xmlns:a16="http://schemas.microsoft.com/office/drawing/2014/main" id="{61CBDDCC-EC1F-914B-E2A2-6D79C7407404}"/>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5" name="Picture 4" descr="A black and white image of a turtle&#10;&#10;AI-generated content may be incorrect.">
            <a:extLst>
              <a:ext uri="{FF2B5EF4-FFF2-40B4-BE49-F238E27FC236}">
                <a16:creationId xmlns:a16="http://schemas.microsoft.com/office/drawing/2014/main" id="{33C608F9-82B8-01F0-AD72-696B162513D6}"/>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Tree>
    <p:extLst>
      <p:ext uri="{BB962C8B-B14F-4D97-AF65-F5344CB8AC3E}">
        <p14:creationId xmlns:p14="http://schemas.microsoft.com/office/powerpoint/2010/main" val="143321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52FBC-4FBD-48D5-3F83-10439BFD988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B3D2D441-EEF3-F5BA-CEC0-73F498D43964}"/>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EAC02C0E-E241-1DE6-71FE-C347A8DD7E62}"/>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98D0B89A-3503-AAF9-5A40-822CD758AAFD}"/>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1B400F54-1337-B457-333D-3142A21B3768}"/>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Customer Clusters</a:t>
            </a:r>
            <a:endParaRPr lang="en-DE" sz="5400">
              <a:solidFill>
                <a:srgbClr val="2F837F"/>
              </a:solidFill>
              <a:latin typeface="Calibri" panose="020F0502020204030204" pitchFamily="34" charset="0"/>
              <a:cs typeface="Calibri" panose="020F0502020204030204" pitchFamily="34" charset="0"/>
            </a:endParaRPr>
          </a:p>
        </p:txBody>
      </p:sp>
      <p:pic>
        <p:nvPicPr>
          <p:cNvPr id="4" name="Picture 3" descr="A graph showing a number of scatterplot&#10;&#10;AI-generated content may be incorrect.">
            <a:extLst>
              <a:ext uri="{FF2B5EF4-FFF2-40B4-BE49-F238E27FC236}">
                <a16:creationId xmlns:a16="http://schemas.microsoft.com/office/drawing/2014/main" id="{6D1AC7DF-D0AA-4241-A456-B3595B26D9DC}"/>
              </a:ext>
            </a:extLst>
          </p:cNvPr>
          <p:cNvPicPr>
            <a:picLocks noChangeAspect="1"/>
          </p:cNvPicPr>
          <p:nvPr/>
        </p:nvPicPr>
        <p:blipFill>
          <a:blip r:embed="rId6"/>
          <a:srcRect l="-2" r="11938"/>
          <a:stretch/>
        </p:blipFill>
        <p:spPr>
          <a:xfrm>
            <a:off x="1561132" y="1134608"/>
            <a:ext cx="8372848" cy="5374511"/>
          </a:xfrm>
          <a:prstGeom prst="rect">
            <a:avLst/>
          </a:prstGeom>
        </p:spPr>
      </p:pic>
      <p:sp>
        <p:nvSpPr>
          <p:cNvPr id="14" name="Rounded Rectangle 13">
            <a:extLst>
              <a:ext uri="{FF2B5EF4-FFF2-40B4-BE49-F238E27FC236}">
                <a16:creationId xmlns:a16="http://schemas.microsoft.com/office/drawing/2014/main" id="{76808336-3EB4-B47C-91C6-A0FF285EC0C7}"/>
              </a:ext>
            </a:extLst>
          </p:cNvPr>
          <p:cNvSpPr/>
          <p:nvPr/>
        </p:nvSpPr>
        <p:spPr>
          <a:xfrm>
            <a:off x="7077913" y="2488128"/>
            <a:ext cx="2484000" cy="648000"/>
          </a:xfrm>
          <a:prstGeom prst="roundRect">
            <a:avLst>
              <a:gd name="adj" fmla="val 11374"/>
            </a:avLst>
          </a:prstGeom>
          <a:solidFill>
            <a:srgbClr val="461E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AFFLUENT SPENDERS </a:t>
            </a:r>
            <a:r>
              <a:rPr lang="en-US" sz="1050" dirty="0">
                <a:solidFill>
                  <a:schemeClr val="bg1"/>
                </a:solidFill>
              </a:rPr>
              <a:t>(18%)</a:t>
            </a:r>
            <a:endParaRPr lang="en-US" sz="1050" b="1" dirty="0">
              <a:solidFill>
                <a:schemeClr val="bg1"/>
              </a:solidFill>
            </a:endParaRPr>
          </a:p>
          <a:p>
            <a:pPr algn="ctr"/>
            <a:r>
              <a:rPr lang="en-US" sz="1050" dirty="0">
                <a:solidFill>
                  <a:schemeClr val="bg1"/>
                </a:solidFill>
              </a:rPr>
              <a:t>Average Age: 35.6</a:t>
            </a:r>
          </a:p>
          <a:p>
            <a:pPr algn="ctr"/>
            <a:r>
              <a:rPr lang="en-US" sz="1050" dirty="0">
                <a:solidFill>
                  <a:schemeClr val="bg1"/>
                </a:solidFill>
              </a:rPr>
              <a:t>Average Loyalty Points: 3988</a:t>
            </a:r>
          </a:p>
        </p:txBody>
      </p:sp>
      <p:sp>
        <p:nvSpPr>
          <p:cNvPr id="15" name="Rounded Rectangle 14">
            <a:extLst>
              <a:ext uri="{FF2B5EF4-FFF2-40B4-BE49-F238E27FC236}">
                <a16:creationId xmlns:a16="http://schemas.microsoft.com/office/drawing/2014/main" id="{AC3F0EAD-1CC7-BCD0-49FB-1ACC563665B5}"/>
              </a:ext>
            </a:extLst>
          </p:cNvPr>
          <p:cNvSpPr/>
          <p:nvPr/>
        </p:nvSpPr>
        <p:spPr>
          <a:xfrm>
            <a:off x="2757609" y="4904096"/>
            <a:ext cx="2484000" cy="648000"/>
          </a:xfrm>
          <a:prstGeom prst="roundRect">
            <a:avLst>
              <a:gd name="adj" fmla="val 11374"/>
            </a:avLst>
          </a:prstGeom>
          <a:solidFill>
            <a:srgbClr val="BFDE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BUDGET SPENDERS </a:t>
            </a:r>
            <a:r>
              <a:rPr lang="en-US" sz="1050" dirty="0">
                <a:solidFill>
                  <a:schemeClr val="bg1"/>
                </a:solidFill>
              </a:rPr>
              <a:t>(13%)</a:t>
            </a:r>
          </a:p>
          <a:p>
            <a:pPr algn="ctr"/>
            <a:r>
              <a:rPr lang="en-US" sz="1050" dirty="0">
                <a:solidFill>
                  <a:schemeClr val="bg1"/>
                </a:solidFill>
              </a:rPr>
              <a:t>Average Age:  43.5</a:t>
            </a:r>
          </a:p>
          <a:p>
            <a:pPr algn="ctr"/>
            <a:r>
              <a:rPr lang="en-US" sz="1050" dirty="0">
                <a:solidFill>
                  <a:schemeClr val="bg1"/>
                </a:solidFill>
              </a:rPr>
              <a:t>Average Loyalty Points: 275</a:t>
            </a:r>
          </a:p>
        </p:txBody>
      </p:sp>
      <p:sp>
        <p:nvSpPr>
          <p:cNvPr id="16" name="Rounded Rectangle 15">
            <a:extLst>
              <a:ext uri="{FF2B5EF4-FFF2-40B4-BE49-F238E27FC236}">
                <a16:creationId xmlns:a16="http://schemas.microsoft.com/office/drawing/2014/main" id="{16403324-AE6D-8DBF-323F-A258ABE4E9A9}"/>
              </a:ext>
            </a:extLst>
          </p:cNvPr>
          <p:cNvSpPr/>
          <p:nvPr/>
        </p:nvSpPr>
        <p:spPr>
          <a:xfrm>
            <a:off x="4848354" y="3862398"/>
            <a:ext cx="2484000" cy="648000"/>
          </a:xfrm>
          <a:prstGeom prst="roundRect">
            <a:avLst>
              <a:gd name="adj" fmla="val 11374"/>
            </a:avLst>
          </a:prstGeom>
          <a:solidFill>
            <a:srgbClr val="3858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BALANCED SPENDERS </a:t>
            </a:r>
            <a:r>
              <a:rPr lang="en-US" sz="1050" dirty="0">
                <a:solidFill>
                  <a:schemeClr val="bg1"/>
                </a:solidFill>
              </a:rPr>
              <a:t>(39%)</a:t>
            </a:r>
          </a:p>
          <a:p>
            <a:pPr algn="ctr"/>
            <a:r>
              <a:rPr lang="en-US" sz="1050" dirty="0">
                <a:solidFill>
                  <a:schemeClr val="bg1"/>
                </a:solidFill>
              </a:rPr>
              <a:t>Average Age: 42.1</a:t>
            </a:r>
          </a:p>
          <a:p>
            <a:pPr algn="ctr"/>
            <a:r>
              <a:rPr lang="en-US" sz="1050" dirty="0">
                <a:solidFill>
                  <a:schemeClr val="bg1"/>
                </a:solidFill>
              </a:rPr>
              <a:t>Average Loyalty Points: 1420</a:t>
            </a:r>
          </a:p>
        </p:txBody>
      </p:sp>
      <p:sp>
        <p:nvSpPr>
          <p:cNvPr id="17" name="Rounded Rectangle 16">
            <a:extLst>
              <a:ext uri="{FF2B5EF4-FFF2-40B4-BE49-F238E27FC236}">
                <a16:creationId xmlns:a16="http://schemas.microsoft.com/office/drawing/2014/main" id="{1722B609-B48F-3D5E-8314-7257B3AB39AD}"/>
              </a:ext>
            </a:extLst>
          </p:cNvPr>
          <p:cNvSpPr/>
          <p:nvPr/>
        </p:nvSpPr>
        <p:spPr>
          <a:xfrm>
            <a:off x="2757609" y="2488128"/>
            <a:ext cx="2484000" cy="650990"/>
          </a:xfrm>
          <a:prstGeom prst="roundRect">
            <a:avLst>
              <a:gd name="adj" fmla="val 11374"/>
            </a:avLst>
          </a:prstGeom>
          <a:solidFill>
            <a:srgbClr val="2DB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AFFLUENT SAVERS </a:t>
            </a:r>
            <a:r>
              <a:rPr lang="en-US" sz="1050" dirty="0">
                <a:solidFill>
                  <a:schemeClr val="bg1"/>
                </a:solidFill>
              </a:rPr>
              <a:t>(17%)</a:t>
            </a:r>
            <a:endParaRPr lang="en-US" sz="1400" dirty="0">
              <a:solidFill>
                <a:schemeClr val="bg1"/>
              </a:solidFill>
            </a:endParaRPr>
          </a:p>
          <a:p>
            <a:pPr algn="ctr"/>
            <a:r>
              <a:rPr lang="en-US" sz="1050" dirty="0">
                <a:solidFill>
                  <a:schemeClr val="bg1"/>
                </a:solidFill>
              </a:rPr>
              <a:t>Average Age: 40.7</a:t>
            </a:r>
          </a:p>
          <a:p>
            <a:pPr algn="ctr"/>
            <a:r>
              <a:rPr lang="en-US" sz="1050" dirty="0">
                <a:solidFill>
                  <a:schemeClr val="bg1"/>
                </a:solidFill>
              </a:rPr>
              <a:t>Average Loyalty Points: 912</a:t>
            </a:r>
          </a:p>
        </p:txBody>
      </p:sp>
      <p:sp>
        <p:nvSpPr>
          <p:cNvPr id="18" name="Rounded Rectangle 17">
            <a:extLst>
              <a:ext uri="{FF2B5EF4-FFF2-40B4-BE49-F238E27FC236}">
                <a16:creationId xmlns:a16="http://schemas.microsoft.com/office/drawing/2014/main" id="{F2F9BC39-4D2B-033B-6AC0-72B825F880A5}"/>
              </a:ext>
            </a:extLst>
          </p:cNvPr>
          <p:cNvSpPr/>
          <p:nvPr/>
        </p:nvSpPr>
        <p:spPr>
          <a:xfrm>
            <a:off x="7077913" y="4904096"/>
            <a:ext cx="2484000" cy="648000"/>
          </a:xfrm>
          <a:prstGeom prst="roundRect">
            <a:avLst>
              <a:gd name="adj" fmla="val 11374"/>
            </a:avLst>
          </a:prstGeom>
          <a:solidFill>
            <a:srgbClr val="2D95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VALUE SEEKERS </a:t>
            </a:r>
            <a:r>
              <a:rPr lang="en-US" sz="1050" dirty="0">
                <a:solidFill>
                  <a:schemeClr val="bg1"/>
                </a:solidFill>
              </a:rPr>
              <a:t>(13%)</a:t>
            </a:r>
          </a:p>
          <a:p>
            <a:pPr algn="ctr"/>
            <a:r>
              <a:rPr lang="en-US" sz="1050" dirty="0">
                <a:solidFill>
                  <a:schemeClr val="bg1"/>
                </a:solidFill>
              </a:rPr>
              <a:t>Average Age: 31.6</a:t>
            </a:r>
          </a:p>
          <a:p>
            <a:pPr algn="ctr"/>
            <a:r>
              <a:rPr lang="en-US" sz="1050" dirty="0">
                <a:solidFill>
                  <a:schemeClr val="bg1"/>
                </a:solidFill>
              </a:rPr>
              <a:t>Average Loyalty Points: 972</a:t>
            </a:r>
          </a:p>
        </p:txBody>
      </p:sp>
    </p:spTree>
    <p:custDataLst>
      <p:tags r:id="rId1"/>
    </p:custDataLst>
    <p:extLst>
      <p:ext uri="{BB962C8B-B14F-4D97-AF65-F5344CB8AC3E}">
        <p14:creationId xmlns:p14="http://schemas.microsoft.com/office/powerpoint/2010/main" val="31723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8726C-35D9-7D4F-46E7-18F153ED25A5}"/>
            </a:ext>
          </a:extLst>
        </p:cNvPr>
        <p:cNvGrpSpPr/>
        <p:nvPr/>
      </p:nvGrpSpPr>
      <p:grpSpPr>
        <a:xfrm>
          <a:off x="0" y="0"/>
          <a:ext cx="0" cy="0"/>
          <a:chOff x="0" y="0"/>
          <a:chExt cx="0" cy="0"/>
        </a:xfrm>
      </p:grpSpPr>
      <p:pic>
        <p:nvPicPr>
          <p:cNvPr id="17" name="Picture 16" descr="A graph showing a number of scatterplot&#10;&#10;AI-generated content may be incorrect.">
            <a:extLst>
              <a:ext uri="{FF2B5EF4-FFF2-40B4-BE49-F238E27FC236}">
                <a16:creationId xmlns:a16="http://schemas.microsoft.com/office/drawing/2014/main" id="{03C015CE-7DE4-91DD-585F-0D5C94B5B0D2}"/>
              </a:ext>
            </a:extLst>
          </p:cNvPr>
          <p:cNvPicPr>
            <a:picLocks noChangeAspect="1"/>
          </p:cNvPicPr>
          <p:nvPr/>
        </p:nvPicPr>
        <p:blipFill>
          <a:blip r:embed="rId4"/>
          <a:srcRect l="-2" r="11938"/>
          <a:stretch/>
        </p:blipFill>
        <p:spPr>
          <a:xfrm>
            <a:off x="1561132" y="1134608"/>
            <a:ext cx="8372848" cy="5374511"/>
          </a:xfrm>
          <a:prstGeom prst="rect">
            <a:avLst/>
          </a:prstGeom>
        </p:spPr>
      </p:pic>
      <p:sp>
        <p:nvSpPr>
          <p:cNvPr id="11" name="Rectangle 10">
            <a:extLst>
              <a:ext uri="{FF2B5EF4-FFF2-40B4-BE49-F238E27FC236}">
                <a16:creationId xmlns:a16="http://schemas.microsoft.com/office/drawing/2014/main" id="{CAF24CE6-B388-8F89-50BC-8191453A5066}"/>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391BDCFA-F0DB-3B17-5E97-13D6A0E02EA3}"/>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4F8D94AF-2C87-8083-302F-D862BA735812}"/>
              </a:ext>
            </a:extLst>
          </p:cNvPr>
          <p:cNvPicPr>
            <a:picLocks noChangeAspect="1"/>
          </p:cNvPicPr>
          <p:nvPr/>
        </p:nvPicPr>
        <p:blipFill>
          <a:blip r:embed="rId5">
            <a:duotone>
              <a:prstClr val="black"/>
              <a:srgbClr val="2F837F">
                <a:tint val="45000"/>
                <a:satMod val="400000"/>
              </a:srgbClr>
            </a:duotone>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116D826D-4E9F-18FC-9EE1-CA808A85CD2C}"/>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Customer Cluster Characteristics</a:t>
            </a:r>
            <a:endParaRPr lang="en-DE" sz="5400">
              <a:solidFill>
                <a:srgbClr val="2F837F"/>
              </a:solidFill>
              <a:latin typeface="Calibri" panose="020F0502020204030204" pitchFamily="34" charset="0"/>
              <a:cs typeface="Calibri" panose="020F0502020204030204" pitchFamily="34" charset="0"/>
            </a:endParaRPr>
          </a:p>
        </p:txBody>
      </p:sp>
      <p:sp>
        <p:nvSpPr>
          <p:cNvPr id="3" name="Rounded Rectangle 2">
            <a:extLst>
              <a:ext uri="{FF2B5EF4-FFF2-40B4-BE49-F238E27FC236}">
                <a16:creationId xmlns:a16="http://schemas.microsoft.com/office/drawing/2014/main" id="{4261FA3B-99E9-B0EF-F2ED-89F594332D2B}"/>
              </a:ext>
            </a:extLst>
          </p:cNvPr>
          <p:cNvSpPr/>
          <p:nvPr/>
        </p:nvSpPr>
        <p:spPr>
          <a:xfrm>
            <a:off x="7306106" y="2482905"/>
            <a:ext cx="1944000" cy="1440000"/>
          </a:xfrm>
          <a:prstGeom prst="roundRect">
            <a:avLst>
              <a:gd name="adj" fmla="val 11374"/>
            </a:avLst>
          </a:prstGeom>
          <a:solidFill>
            <a:srgbClr val="461E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dirty="0">
                <a:solidFill>
                  <a:schemeClr val="bg1"/>
                </a:solidFill>
              </a:rPr>
              <a:t>AFFLUENT SPENDERS</a:t>
            </a:r>
          </a:p>
          <a:p>
            <a:pPr algn="ctr"/>
            <a:r>
              <a:rPr lang="en-US" sz="1400" dirty="0">
                <a:solidFill>
                  <a:schemeClr val="bg1"/>
                </a:solidFill>
              </a:rPr>
              <a:t>Younger</a:t>
            </a:r>
          </a:p>
          <a:p>
            <a:pPr algn="ctr"/>
            <a:r>
              <a:rPr lang="en-US" sz="1400" dirty="0">
                <a:solidFill>
                  <a:schemeClr val="bg1"/>
                </a:solidFill>
              </a:rPr>
              <a:t>Entertainment</a:t>
            </a:r>
          </a:p>
          <a:p>
            <a:pPr algn="ctr"/>
            <a:r>
              <a:rPr lang="en-US" sz="1400" dirty="0">
                <a:solidFill>
                  <a:schemeClr val="bg1"/>
                </a:solidFill>
              </a:rPr>
              <a:t>Early adopters</a:t>
            </a:r>
          </a:p>
          <a:p>
            <a:pPr algn="ctr"/>
            <a:endParaRPr lang="en-US" sz="1600" b="1" dirty="0">
              <a:solidFill>
                <a:schemeClr val="bg1"/>
              </a:solidFill>
            </a:endParaRPr>
          </a:p>
        </p:txBody>
      </p:sp>
      <p:sp>
        <p:nvSpPr>
          <p:cNvPr id="4" name="Rounded Rectangle 3">
            <a:extLst>
              <a:ext uri="{FF2B5EF4-FFF2-40B4-BE49-F238E27FC236}">
                <a16:creationId xmlns:a16="http://schemas.microsoft.com/office/drawing/2014/main" id="{DBDC1B5E-7CEC-BD43-2CD1-47618890FA74}"/>
              </a:ext>
            </a:extLst>
          </p:cNvPr>
          <p:cNvSpPr/>
          <p:nvPr/>
        </p:nvSpPr>
        <p:spPr>
          <a:xfrm>
            <a:off x="7306106" y="4286358"/>
            <a:ext cx="1944000" cy="1440000"/>
          </a:xfrm>
          <a:prstGeom prst="roundRect">
            <a:avLst>
              <a:gd name="adj" fmla="val 10940"/>
            </a:avLst>
          </a:prstGeom>
          <a:solidFill>
            <a:srgbClr val="2D95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dirty="0"/>
              <a:t>VALUE</a:t>
            </a:r>
          </a:p>
          <a:p>
            <a:pPr algn="ctr">
              <a:spcAft>
                <a:spcPts val="600"/>
              </a:spcAft>
            </a:pPr>
            <a:r>
              <a:rPr lang="en-US" sz="1600" b="1" dirty="0"/>
              <a:t>SEEKERS</a:t>
            </a:r>
          </a:p>
          <a:p>
            <a:pPr algn="ctr"/>
            <a:r>
              <a:rPr lang="en-US" sz="1400" dirty="0">
                <a:solidFill>
                  <a:schemeClr val="bg1"/>
                </a:solidFill>
              </a:rPr>
              <a:t>Younger</a:t>
            </a:r>
          </a:p>
          <a:p>
            <a:pPr algn="ctr"/>
            <a:r>
              <a:rPr lang="en-US" sz="1400" dirty="0">
                <a:solidFill>
                  <a:schemeClr val="bg1"/>
                </a:solidFill>
              </a:rPr>
              <a:t>Entertainment</a:t>
            </a:r>
          </a:p>
          <a:p>
            <a:pPr algn="ctr"/>
            <a:r>
              <a:rPr lang="en-US" sz="1400" dirty="0">
                <a:solidFill>
                  <a:schemeClr val="bg1"/>
                </a:solidFill>
              </a:rPr>
              <a:t>Spend now</a:t>
            </a:r>
            <a:endParaRPr lang="en-US" sz="1600" dirty="0"/>
          </a:p>
        </p:txBody>
      </p:sp>
      <p:sp>
        <p:nvSpPr>
          <p:cNvPr id="5" name="Rounded Rectangle 4">
            <a:extLst>
              <a:ext uri="{FF2B5EF4-FFF2-40B4-BE49-F238E27FC236}">
                <a16:creationId xmlns:a16="http://schemas.microsoft.com/office/drawing/2014/main" id="{D3E9D380-0AF9-000A-A76E-1E2D6AD6374A}"/>
              </a:ext>
            </a:extLst>
          </p:cNvPr>
          <p:cNvSpPr/>
          <p:nvPr/>
        </p:nvSpPr>
        <p:spPr>
          <a:xfrm>
            <a:off x="5048528" y="3429000"/>
            <a:ext cx="1944000" cy="1440000"/>
          </a:xfrm>
          <a:prstGeom prst="roundRect">
            <a:avLst>
              <a:gd name="adj" fmla="val 10940"/>
            </a:avLst>
          </a:prstGeom>
          <a:solidFill>
            <a:srgbClr val="3858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dirty="0"/>
              <a:t>BALANCED SPENDERS</a:t>
            </a:r>
          </a:p>
          <a:p>
            <a:pPr algn="ctr"/>
            <a:r>
              <a:rPr lang="en-US" sz="1400" dirty="0">
                <a:solidFill>
                  <a:schemeClr val="bg1"/>
                </a:solidFill>
              </a:rPr>
              <a:t>Conscious</a:t>
            </a:r>
          </a:p>
          <a:p>
            <a:pPr algn="ctr"/>
            <a:r>
              <a:rPr lang="en-US" sz="1400" dirty="0">
                <a:solidFill>
                  <a:schemeClr val="bg1"/>
                </a:solidFill>
              </a:rPr>
              <a:t>Value for money</a:t>
            </a:r>
          </a:p>
          <a:p>
            <a:pPr algn="ctr"/>
            <a:r>
              <a:rPr lang="en-US" sz="1400" dirty="0">
                <a:solidFill>
                  <a:schemeClr val="bg1"/>
                </a:solidFill>
              </a:rPr>
              <a:t>Compare prices</a:t>
            </a:r>
            <a:endParaRPr lang="en-US" sz="1600" dirty="0">
              <a:solidFill>
                <a:schemeClr val="bg1"/>
              </a:solidFill>
            </a:endParaRPr>
          </a:p>
        </p:txBody>
      </p:sp>
      <p:sp>
        <p:nvSpPr>
          <p:cNvPr id="6" name="Rounded Rectangle 5">
            <a:extLst>
              <a:ext uri="{FF2B5EF4-FFF2-40B4-BE49-F238E27FC236}">
                <a16:creationId xmlns:a16="http://schemas.microsoft.com/office/drawing/2014/main" id="{FDA1D43F-A55A-B981-5D5C-1F436451D15C}"/>
              </a:ext>
            </a:extLst>
          </p:cNvPr>
          <p:cNvSpPr/>
          <p:nvPr/>
        </p:nvSpPr>
        <p:spPr>
          <a:xfrm>
            <a:off x="2800162" y="2482905"/>
            <a:ext cx="1944000" cy="1440000"/>
          </a:xfrm>
          <a:prstGeom prst="roundRect">
            <a:avLst>
              <a:gd name="adj" fmla="val 10500"/>
            </a:avLst>
          </a:prstGeom>
          <a:solidFill>
            <a:srgbClr val="2DB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dirty="0"/>
              <a:t>AFFLUENT SAVERS</a:t>
            </a:r>
          </a:p>
          <a:p>
            <a:pPr algn="ctr"/>
            <a:r>
              <a:rPr lang="en-US" sz="1400" dirty="0">
                <a:solidFill>
                  <a:schemeClr val="bg1"/>
                </a:solidFill>
              </a:rPr>
              <a:t>Selective Consumers</a:t>
            </a:r>
          </a:p>
          <a:p>
            <a:pPr algn="ctr"/>
            <a:r>
              <a:rPr lang="en-US" sz="1400" dirty="0">
                <a:solidFill>
                  <a:schemeClr val="bg1"/>
                </a:solidFill>
              </a:rPr>
              <a:t>Purchase of gifts</a:t>
            </a:r>
          </a:p>
          <a:p>
            <a:pPr algn="ctr"/>
            <a:r>
              <a:rPr lang="en-US" sz="1400" dirty="0">
                <a:solidFill>
                  <a:schemeClr val="bg1"/>
                </a:solidFill>
              </a:rPr>
              <a:t>Infrequent visits</a:t>
            </a:r>
            <a:endParaRPr lang="en-US" sz="1600" dirty="0"/>
          </a:p>
        </p:txBody>
      </p:sp>
      <p:sp>
        <p:nvSpPr>
          <p:cNvPr id="9" name="Rounded Rectangle 8">
            <a:extLst>
              <a:ext uri="{FF2B5EF4-FFF2-40B4-BE49-F238E27FC236}">
                <a16:creationId xmlns:a16="http://schemas.microsoft.com/office/drawing/2014/main" id="{31D843AF-79FE-402D-FB68-5A8C642C75CE}"/>
              </a:ext>
            </a:extLst>
          </p:cNvPr>
          <p:cNvSpPr/>
          <p:nvPr/>
        </p:nvSpPr>
        <p:spPr>
          <a:xfrm>
            <a:off x="2795556" y="4286358"/>
            <a:ext cx="1944000" cy="1440000"/>
          </a:xfrm>
          <a:prstGeom prst="roundRect">
            <a:avLst>
              <a:gd name="adj" fmla="val 11821"/>
            </a:avLst>
          </a:prstGeom>
          <a:solidFill>
            <a:srgbClr val="BFDE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dirty="0"/>
              <a:t>BUDGET SPENDERS</a:t>
            </a:r>
          </a:p>
          <a:p>
            <a:pPr algn="ctr"/>
            <a:r>
              <a:rPr lang="en-US" sz="1400" dirty="0">
                <a:solidFill>
                  <a:schemeClr val="bg1"/>
                </a:solidFill>
              </a:rPr>
              <a:t>Selective Consumers</a:t>
            </a:r>
          </a:p>
          <a:p>
            <a:pPr algn="ctr"/>
            <a:r>
              <a:rPr lang="en-US" sz="1400" dirty="0">
                <a:solidFill>
                  <a:schemeClr val="bg1"/>
                </a:solidFill>
              </a:rPr>
              <a:t>Look for offers</a:t>
            </a:r>
          </a:p>
          <a:p>
            <a:pPr algn="ctr"/>
            <a:r>
              <a:rPr lang="en-US" sz="1400" dirty="0">
                <a:solidFill>
                  <a:schemeClr val="bg1"/>
                </a:solidFill>
              </a:rPr>
              <a:t>Infrequent visits</a:t>
            </a:r>
          </a:p>
          <a:p>
            <a:pPr marL="180000" indent="-180000">
              <a:buFont typeface="Arial" panose="020B0604020202020204" pitchFamily="34" charset="0"/>
              <a:buChar char="•"/>
            </a:pPr>
            <a:endParaRPr lang="en-US" sz="1400" dirty="0">
              <a:solidFill>
                <a:schemeClr val="bg1"/>
              </a:solidFill>
            </a:endParaRPr>
          </a:p>
          <a:p>
            <a:pPr marL="180000" indent="-180000">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174585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3248A-A42A-81BB-F248-253061D83B4F}"/>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BDB993C-5DE6-7201-A031-E12A7F755DC8}"/>
              </a:ext>
            </a:extLst>
          </p:cNvPr>
          <p:cNvSpPr txBox="1"/>
          <p:nvPr/>
        </p:nvSpPr>
        <p:spPr>
          <a:xfrm>
            <a:off x="3834811" y="2160786"/>
            <a:ext cx="6936107" cy="1107996"/>
          </a:xfrm>
          <a:prstGeom prst="rect">
            <a:avLst/>
          </a:prstGeom>
          <a:noFill/>
        </p:spPr>
        <p:txBody>
          <a:bodyPr wrap="square" rtlCol="0">
            <a:spAutoFit/>
          </a:bodyPr>
          <a:lstStyle/>
          <a:p>
            <a:r>
              <a:rPr lang="en-GB" sz="6600" b="1" dirty="0">
                <a:solidFill>
                  <a:srgbClr val="2F837F"/>
                </a:solidFill>
                <a:latin typeface="Calibri" panose="020F0502020204030204" pitchFamily="34" charset="0"/>
                <a:cs typeface="Calibri" panose="020F0502020204030204" pitchFamily="34" charset="0"/>
              </a:rPr>
              <a:t>Reviews</a:t>
            </a:r>
          </a:p>
        </p:txBody>
      </p:sp>
      <p:sp>
        <p:nvSpPr>
          <p:cNvPr id="2" name="Rectangle 1">
            <a:extLst>
              <a:ext uri="{FF2B5EF4-FFF2-40B4-BE49-F238E27FC236}">
                <a16:creationId xmlns:a16="http://schemas.microsoft.com/office/drawing/2014/main" id="{D0326B0E-7E6D-1C80-FA0F-5B0EE213FD44}"/>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4" name="Rectangle 3">
            <a:extLst>
              <a:ext uri="{FF2B5EF4-FFF2-40B4-BE49-F238E27FC236}">
                <a16:creationId xmlns:a16="http://schemas.microsoft.com/office/drawing/2014/main" id="{9CC1F974-3BCE-8B33-A30F-E963A4C09DB4}"/>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5" name="Picture 4" descr="A black and white image of a turtle&#10;&#10;AI-generated content may be incorrect.">
            <a:extLst>
              <a:ext uri="{FF2B5EF4-FFF2-40B4-BE49-F238E27FC236}">
                <a16:creationId xmlns:a16="http://schemas.microsoft.com/office/drawing/2014/main" id="{14EB1B1E-249E-85A3-A457-90C0ACBBE51A}"/>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Tree>
    <p:extLst>
      <p:ext uri="{BB962C8B-B14F-4D97-AF65-F5344CB8AC3E}">
        <p14:creationId xmlns:p14="http://schemas.microsoft.com/office/powerpoint/2010/main" val="215251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6786F-ED13-2A3A-D1A7-3D659AFE573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50CACA-189B-EB08-81B5-24CAC97C9CCB}"/>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DB2F95B3-1E5B-567A-DBCE-F9F2BA2DDCAE}"/>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99C6C740-D702-0FB2-8FC7-5A3823CC8F78}"/>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C0D6B018-730D-66A8-7BFA-F785E6DB1750}"/>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Natural Language Processing</a:t>
            </a:r>
            <a:endParaRPr lang="en-DE" sz="5400">
              <a:solidFill>
                <a:srgbClr val="2F837F"/>
              </a:solidFill>
              <a:latin typeface="Calibri" panose="020F0502020204030204" pitchFamily="34" charset="0"/>
              <a:cs typeface="Calibri" panose="020F0502020204030204" pitchFamily="34" charset="0"/>
            </a:endParaRPr>
          </a:p>
        </p:txBody>
      </p:sp>
      <p:pic>
        <p:nvPicPr>
          <p:cNvPr id="15" name="Picture 14" descr="A close up of words&#10;&#10;AI-generated content may be incorrect.">
            <a:extLst>
              <a:ext uri="{FF2B5EF4-FFF2-40B4-BE49-F238E27FC236}">
                <a16:creationId xmlns:a16="http://schemas.microsoft.com/office/drawing/2014/main" id="{46272F6A-C26B-0177-4CE0-C991C688A9A0}"/>
              </a:ext>
            </a:extLst>
          </p:cNvPr>
          <p:cNvPicPr>
            <a:picLocks noChangeAspect="1"/>
          </p:cNvPicPr>
          <p:nvPr/>
        </p:nvPicPr>
        <p:blipFill>
          <a:blip r:embed="rId5"/>
          <a:stretch>
            <a:fillRect/>
          </a:stretch>
        </p:blipFill>
        <p:spPr>
          <a:xfrm>
            <a:off x="2204154" y="1595261"/>
            <a:ext cx="7772400" cy="3965742"/>
          </a:xfrm>
          <a:prstGeom prst="rect">
            <a:avLst/>
          </a:prstGeom>
        </p:spPr>
      </p:pic>
    </p:spTree>
    <p:extLst>
      <p:ext uri="{BB962C8B-B14F-4D97-AF65-F5344CB8AC3E}">
        <p14:creationId xmlns:p14="http://schemas.microsoft.com/office/powerpoint/2010/main" val="95619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67388-C143-3A17-9EAA-DFD36980AFE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E4FAD08-5E41-EF72-0097-4BFF50B54771}"/>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70844938-6759-FBC8-79E1-4ECE35EA4B06}"/>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1F7659D4-3FAB-40D6-FB5A-37A234ECEC35}"/>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327D4AD0-E392-210E-04F0-CF8166C85CB0}"/>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Review Sentiment &amp; Subjectivity</a:t>
            </a:r>
            <a:endParaRPr lang="en-DE" sz="5400">
              <a:solidFill>
                <a:srgbClr val="2F837F"/>
              </a:solidFill>
              <a:latin typeface="Calibri" panose="020F0502020204030204" pitchFamily="34" charset="0"/>
              <a:cs typeface="Calibri" panose="020F0502020204030204" pitchFamily="34" charset="0"/>
            </a:endParaRPr>
          </a:p>
        </p:txBody>
      </p:sp>
      <p:pic>
        <p:nvPicPr>
          <p:cNvPr id="10" name="Picture 9" descr="A bar graph with different colored bars&#10;&#10;AI-generated content may be incorrect.">
            <a:extLst>
              <a:ext uri="{FF2B5EF4-FFF2-40B4-BE49-F238E27FC236}">
                <a16:creationId xmlns:a16="http://schemas.microsoft.com/office/drawing/2014/main" id="{A41F73C3-BB4C-E4A5-AE20-E2D2A6DE2D79}"/>
              </a:ext>
            </a:extLst>
          </p:cNvPr>
          <p:cNvPicPr>
            <a:picLocks noChangeAspect="1"/>
          </p:cNvPicPr>
          <p:nvPr/>
        </p:nvPicPr>
        <p:blipFill>
          <a:blip r:embed="rId6"/>
          <a:stretch>
            <a:fillRect/>
          </a:stretch>
        </p:blipFill>
        <p:spPr>
          <a:xfrm>
            <a:off x="445335" y="1433755"/>
            <a:ext cx="4646334" cy="3867389"/>
          </a:xfrm>
          <a:prstGeom prst="rect">
            <a:avLst/>
          </a:prstGeom>
        </p:spPr>
      </p:pic>
      <p:grpSp>
        <p:nvGrpSpPr>
          <p:cNvPr id="9" name="Group 8">
            <a:extLst>
              <a:ext uri="{FF2B5EF4-FFF2-40B4-BE49-F238E27FC236}">
                <a16:creationId xmlns:a16="http://schemas.microsoft.com/office/drawing/2014/main" id="{CEE031A0-9735-FCF2-A55A-43ABBCFE0C4E}"/>
              </a:ext>
            </a:extLst>
          </p:cNvPr>
          <p:cNvGrpSpPr/>
          <p:nvPr/>
        </p:nvGrpSpPr>
        <p:grpSpPr>
          <a:xfrm>
            <a:off x="5112365" y="1325548"/>
            <a:ext cx="5952025" cy="4038808"/>
            <a:chOff x="5112365" y="1325548"/>
            <a:chExt cx="5952025" cy="4038808"/>
          </a:xfrm>
        </p:grpSpPr>
        <p:pic>
          <p:nvPicPr>
            <p:cNvPr id="4" name="Picture 3" descr="A graph of a graph&#10;&#10;AI-generated content may be incorrect.">
              <a:extLst>
                <a:ext uri="{FF2B5EF4-FFF2-40B4-BE49-F238E27FC236}">
                  <a16:creationId xmlns:a16="http://schemas.microsoft.com/office/drawing/2014/main" id="{180CFE34-843F-356E-E4A1-3CFEF6ED574D}"/>
                </a:ext>
              </a:extLst>
            </p:cNvPr>
            <p:cNvPicPr>
              <a:picLocks noChangeAspect="1"/>
            </p:cNvPicPr>
            <p:nvPr/>
          </p:nvPicPr>
          <p:blipFill>
            <a:blip r:embed="rId7"/>
            <a:stretch>
              <a:fillRect/>
            </a:stretch>
          </p:blipFill>
          <p:spPr>
            <a:xfrm>
              <a:off x="5112365" y="1325548"/>
              <a:ext cx="5952025" cy="4027419"/>
            </a:xfrm>
            <a:prstGeom prst="rect">
              <a:avLst/>
            </a:prstGeom>
          </p:spPr>
        </p:pic>
        <p:sp>
          <p:nvSpPr>
            <p:cNvPr id="5" name="TextBox 4">
              <a:extLst>
                <a:ext uri="{FF2B5EF4-FFF2-40B4-BE49-F238E27FC236}">
                  <a16:creationId xmlns:a16="http://schemas.microsoft.com/office/drawing/2014/main" id="{E3324935-2553-B4C1-55EF-2A3E0E817D22}"/>
                </a:ext>
              </a:extLst>
            </p:cNvPr>
            <p:cNvSpPr txBox="1"/>
            <p:nvPr/>
          </p:nvSpPr>
          <p:spPr>
            <a:xfrm>
              <a:off x="5738205" y="5097052"/>
              <a:ext cx="825909" cy="261610"/>
            </a:xfrm>
            <a:prstGeom prst="rect">
              <a:avLst/>
            </a:prstGeom>
            <a:noFill/>
          </p:spPr>
          <p:txBody>
            <a:bodyPr wrap="square" rtlCol="0">
              <a:spAutoFit/>
            </a:bodyPr>
            <a:lstStyle/>
            <a:p>
              <a:r>
                <a:rPr lang="en-US" sz="1100" b="1" dirty="0">
                  <a:solidFill>
                    <a:srgbClr val="86BBD6"/>
                  </a:solidFill>
                </a:rPr>
                <a:t>objective</a:t>
              </a:r>
            </a:p>
          </p:txBody>
        </p:sp>
        <p:sp>
          <p:nvSpPr>
            <p:cNvPr id="6" name="TextBox 5">
              <a:extLst>
                <a:ext uri="{FF2B5EF4-FFF2-40B4-BE49-F238E27FC236}">
                  <a16:creationId xmlns:a16="http://schemas.microsoft.com/office/drawing/2014/main" id="{66AB7662-1032-DDC0-146C-CDF698ACB8EA}"/>
                </a:ext>
              </a:extLst>
            </p:cNvPr>
            <p:cNvSpPr txBox="1"/>
            <p:nvPr/>
          </p:nvSpPr>
          <p:spPr>
            <a:xfrm>
              <a:off x="10078065" y="5102746"/>
              <a:ext cx="945943" cy="261610"/>
            </a:xfrm>
            <a:prstGeom prst="rect">
              <a:avLst/>
            </a:prstGeom>
            <a:noFill/>
          </p:spPr>
          <p:txBody>
            <a:bodyPr wrap="square" rtlCol="0">
              <a:spAutoFit/>
            </a:bodyPr>
            <a:lstStyle/>
            <a:p>
              <a:r>
                <a:rPr lang="en-US" sz="1100" b="1" dirty="0">
                  <a:solidFill>
                    <a:srgbClr val="86BBD6"/>
                  </a:solidFill>
                </a:rPr>
                <a:t>subjective</a:t>
              </a:r>
            </a:p>
          </p:txBody>
        </p:sp>
      </p:grpSp>
    </p:spTree>
    <p:custDataLst>
      <p:tags r:id="rId1"/>
    </p:custDataLst>
    <p:extLst>
      <p:ext uri="{BB962C8B-B14F-4D97-AF65-F5344CB8AC3E}">
        <p14:creationId xmlns:p14="http://schemas.microsoft.com/office/powerpoint/2010/main" val="3914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F53DA-15B9-667C-8F12-45DDB56B1C3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FBC176C-4845-D4FA-A198-DAAFBF735F47}"/>
              </a:ext>
            </a:extLst>
          </p:cNvPr>
          <p:cNvSpPr/>
          <p:nvPr/>
        </p:nvSpPr>
        <p:spPr>
          <a:xfrm>
            <a:off x="0" y="0"/>
            <a:ext cx="12192000" cy="6858000"/>
          </a:xfrm>
          <a:prstGeom prst="rect">
            <a:avLst/>
          </a:prstGeom>
          <a:solidFill>
            <a:srgbClr val="2F83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0A5526E6-427B-2000-397F-9258486167BE}"/>
              </a:ext>
            </a:extLst>
          </p:cNvPr>
          <p:cNvSpPr txBox="1"/>
          <p:nvPr/>
        </p:nvSpPr>
        <p:spPr>
          <a:xfrm>
            <a:off x="4180114" y="2000260"/>
            <a:ext cx="6359179" cy="923330"/>
          </a:xfrm>
          <a:prstGeom prst="rect">
            <a:avLst/>
          </a:prstGeom>
          <a:noFill/>
        </p:spPr>
        <p:txBody>
          <a:bodyPr wrap="square" rtlCol="0">
            <a:spAutoFit/>
          </a:bodyPr>
          <a:lstStyle/>
          <a:p>
            <a:r>
              <a:rPr lang="en-GB" sz="5400" b="1" dirty="0">
                <a:solidFill>
                  <a:schemeClr val="bg1"/>
                </a:solidFill>
                <a:effectLst/>
                <a:latin typeface="Calibri" panose="020F0502020204030204" pitchFamily="34" charset="0"/>
                <a:ea typeface="Aptos" panose="020B0004020202020204" pitchFamily="34" charset="0"/>
              </a:rPr>
              <a:t>Recommendations</a:t>
            </a:r>
            <a:endParaRPr lang="en-DE" sz="80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991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61D93-273B-64CC-1EAA-4A69B9BBF3F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10879DE-7797-328B-5EB7-4CD67A449439}"/>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CCF205D4-7BCB-86F7-2E03-0F6E70E9549A}"/>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DE737BAF-0773-7B14-FDA4-6F5B2C5E3FF9}"/>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3" name="TextBox 2">
            <a:extLst>
              <a:ext uri="{FF2B5EF4-FFF2-40B4-BE49-F238E27FC236}">
                <a16:creationId xmlns:a16="http://schemas.microsoft.com/office/drawing/2014/main" id="{953B9E95-177A-BEC2-4651-BC600A183778}"/>
              </a:ext>
            </a:extLst>
          </p:cNvPr>
          <p:cNvSpPr txBox="1"/>
          <p:nvPr/>
        </p:nvSpPr>
        <p:spPr>
          <a:xfrm>
            <a:off x="1331959" y="3044279"/>
            <a:ext cx="9528081" cy="769441"/>
          </a:xfrm>
          <a:prstGeom prst="rect">
            <a:avLst/>
          </a:prstGeom>
          <a:noFill/>
        </p:spPr>
        <p:txBody>
          <a:bodyPr wrap="square" rtlCol="0">
            <a:spAutoFit/>
          </a:bodyPr>
          <a:lstStyle/>
          <a:p>
            <a:pPr algn="ctr"/>
            <a:r>
              <a:rPr lang="en-GB" sz="4400" b="1" noProof="1">
                <a:solidFill>
                  <a:srgbClr val="2F837F"/>
                </a:solidFill>
                <a:latin typeface="Calibri" panose="020F0502020204030204" pitchFamily="34" charset="0"/>
                <a:cs typeface="Calibri" panose="020F0502020204030204" pitchFamily="34" charset="0"/>
              </a:rPr>
              <a:t>Better Data </a:t>
            </a:r>
            <a:r>
              <a:rPr lang="en-GB" sz="4400" b="1" noProof="1">
                <a:solidFill>
                  <a:srgbClr val="A5D6D2"/>
                </a:solidFill>
                <a:latin typeface="Calibri" panose="020F0502020204030204" pitchFamily="34" charset="0"/>
                <a:cs typeface="Calibri" panose="020F0502020204030204" pitchFamily="34" charset="0"/>
              </a:rPr>
              <a:t>=</a:t>
            </a:r>
            <a:r>
              <a:rPr lang="en-GB" sz="4400" b="1" noProof="1">
                <a:latin typeface="Calibri" panose="020F0502020204030204" pitchFamily="34" charset="0"/>
                <a:cs typeface="Calibri" panose="020F0502020204030204" pitchFamily="34" charset="0"/>
              </a:rPr>
              <a:t> </a:t>
            </a:r>
            <a:r>
              <a:rPr lang="en-GB" sz="4400" b="1" noProof="1">
                <a:solidFill>
                  <a:srgbClr val="2F837F"/>
                </a:solidFill>
                <a:latin typeface="Calibri" panose="020F0502020204030204" pitchFamily="34" charset="0"/>
                <a:cs typeface="Calibri" panose="020F0502020204030204" pitchFamily="34" charset="0"/>
              </a:rPr>
              <a:t>Better Decisions</a:t>
            </a:r>
            <a:endParaRPr lang="en-GB" sz="4400" b="1" noProof="1">
              <a:solidFill>
                <a:srgbClr val="2F837F"/>
              </a:solidFill>
              <a:latin typeface="Calibri" panose="020F0502020204030204" pitchFamily="34" charset="0"/>
              <a:cs typeface="Calibri" panose="020F0502020204030204" pitchFamily="34" charset="0"/>
              <a:sym typeface="Wingdings" pitchFamily="2" charset="2"/>
            </a:endParaRPr>
          </a:p>
        </p:txBody>
      </p:sp>
    </p:spTree>
    <p:extLst>
      <p:ext uri="{BB962C8B-B14F-4D97-AF65-F5344CB8AC3E}">
        <p14:creationId xmlns:p14="http://schemas.microsoft.com/office/powerpoint/2010/main" val="3216420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7D081-8566-EE86-076A-063FA58B2489}"/>
            </a:ext>
          </a:extLst>
        </p:cNvPr>
        <p:cNvGrpSpPr/>
        <p:nvPr/>
      </p:nvGrpSpPr>
      <p:grpSpPr>
        <a:xfrm>
          <a:off x="0" y="0"/>
          <a:ext cx="0" cy="0"/>
          <a:chOff x="0" y="0"/>
          <a:chExt cx="0" cy="0"/>
        </a:xfrm>
      </p:grpSpPr>
      <p:sp>
        <p:nvSpPr>
          <p:cNvPr id="18" name="Rounded Rectangle 17">
            <a:extLst>
              <a:ext uri="{FF2B5EF4-FFF2-40B4-BE49-F238E27FC236}">
                <a16:creationId xmlns:a16="http://schemas.microsoft.com/office/drawing/2014/main" id="{0CADD4A5-9AC0-CFE5-522D-0C85E94BD315}"/>
              </a:ext>
            </a:extLst>
          </p:cNvPr>
          <p:cNvSpPr/>
          <p:nvPr/>
        </p:nvSpPr>
        <p:spPr>
          <a:xfrm>
            <a:off x="7959308" y="3391973"/>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 Turtle Review</a:t>
            </a:r>
          </a:p>
          <a:p>
            <a:pPr algn="ctr"/>
            <a:endParaRPr lang="en-US" dirty="0"/>
          </a:p>
          <a:p>
            <a:pPr algn="ctr"/>
            <a:endParaRPr lang="en-US" dirty="0"/>
          </a:p>
        </p:txBody>
      </p:sp>
      <p:sp>
        <p:nvSpPr>
          <p:cNvPr id="11" name="Rectangle 10">
            <a:extLst>
              <a:ext uri="{FF2B5EF4-FFF2-40B4-BE49-F238E27FC236}">
                <a16:creationId xmlns:a16="http://schemas.microsoft.com/office/drawing/2014/main" id="{D30C355A-18D3-3510-17C2-33E1A5C61449}"/>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3F575664-5048-C84A-9091-DA1B272FC73A}"/>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C5C0AE54-9829-299A-D246-D7E095EC2E94}"/>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520CA6A7-2068-3A8D-A009-6BE939426523}"/>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Expand the Dataset</a:t>
            </a:r>
            <a:endParaRPr lang="en-DE" sz="5400">
              <a:solidFill>
                <a:srgbClr val="2F837F"/>
              </a:solidFill>
              <a:latin typeface="Calibri" panose="020F0502020204030204" pitchFamily="34" charset="0"/>
              <a:cs typeface="Calibri" panose="020F0502020204030204" pitchFamily="34" charset="0"/>
            </a:endParaRPr>
          </a:p>
        </p:txBody>
      </p:sp>
      <p:sp>
        <p:nvSpPr>
          <p:cNvPr id="3" name="Rounded Rectangle 2">
            <a:extLst>
              <a:ext uri="{FF2B5EF4-FFF2-40B4-BE49-F238E27FC236}">
                <a16:creationId xmlns:a16="http://schemas.microsoft.com/office/drawing/2014/main" id="{3C0637BB-A93D-EA53-C409-DF721BC924AF}"/>
              </a:ext>
            </a:extLst>
          </p:cNvPr>
          <p:cNvSpPr/>
          <p:nvPr/>
        </p:nvSpPr>
        <p:spPr>
          <a:xfrm>
            <a:off x="979904" y="1455384"/>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Type, </a:t>
            </a:r>
          </a:p>
          <a:p>
            <a:pPr algn="ctr"/>
            <a:r>
              <a:rPr lang="en-US" dirty="0"/>
              <a:t>Price &amp; Margins</a:t>
            </a:r>
          </a:p>
        </p:txBody>
      </p:sp>
      <p:sp>
        <p:nvSpPr>
          <p:cNvPr id="14" name="Rounded Rectangle 13">
            <a:extLst>
              <a:ext uri="{FF2B5EF4-FFF2-40B4-BE49-F238E27FC236}">
                <a16:creationId xmlns:a16="http://schemas.microsoft.com/office/drawing/2014/main" id="{6E993EBE-BAFE-FD44-5853-16A8738D02B2}"/>
              </a:ext>
            </a:extLst>
          </p:cNvPr>
          <p:cNvSpPr/>
          <p:nvPr/>
        </p:nvSpPr>
        <p:spPr>
          <a:xfrm>
            <a:off x="4475606" y="1455384"/>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Spending Patterns </a:t>
            </a:r>
          </a:p>
          <a:p>
            <a:pPr algn="ctr"/>
            <a:r>
              <a:rPr lang="en-US" sz="1400" dirty="0"/>
              <a:t>(Customer, Cluster, Product)</a:t>
            </a:r>
          </a:p>
        </p:txBody>
      </p:sp>
      <p:sp>
        <p:nvSpPr>
          <p:cNvPr id="15" name="Rounded Rectangle 14">
            <a:extLst>
              <a:ext uri="{FF2B5EF4-FFF2-40B4-BE49-F238E27FC236}">
                <a16:creationId xmlns:a16="http://schemas.microsoft.com/office/drawing/2014/main" id="{94D2E8BF-7AA0-2791-8BF6-8CFEBFC768AC}"/>
              </a:ext>
            </a:extLst>
          </p:cNvPr>
          <p:cNvSpPr/>
          <p:nvPr/>
        </p:nvSpPr>
        <p:spPr>
          <a:xfrm>
            <a:off x="7959309" y="1455384"/>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Family demographics</a:t>
            </a:r>
          </a:p>
          <a:p>
            <a:pPr algn="ctr"/>
            <a:r>
              <a:rPr lang="en-US" sz="1400" dirty="0"/>
              <a:t>(marital status, no. of children, etc.)</a:t>
            </a:r>
            <a:endParaRPr lang="en-US" dirty="0"/>
          </a:p>
        </p:txBody>
      </p:sp>
      <p:sp>
        <p:nvSpPr>
          <p:cNvPr id="16" name="Rounded Rectangle 15">
            <a:extLst>
              <a:ext uri="{FF2B5EF4-FFF2-40B4-BE49-F238E27FC236}">
                <a16:creationId xmlns:a16="http://schemas.microsoft.com/office/drawing/2014/main" id="{8B2F06BA-10A3-6826-D705-F9797D649635}"/>
              </a:ext>
            </a:extLst>
          </p:cNvPr>
          <p:cNvSpPr/>
          <p:nvPr/>
        </p:nvSpPr>
        <p:spPr>
          <a:xfrm>
            <a:off x="4475606" y="3423979"/>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Geography</a:t>
            </a:r>
          </a:p>
        </p:txBody>
      </p:sp>
      <p:sp>
        <p:nvSpPr>
          <p:cNvPr id="17" name="Rounded Rectangle 16">
            <a:extLst>
              <a:ext uri="{FF2B5EF4-FFF2-40B4-BE49-F238E27FC236}">
                <a16:creationId xmlns:a16="http://schemas.microsoft.com/office/drawing/2014/main" id="{1525CCF3-0E4F-34D4-E2F9-86FF5FACF6E3}"/>
              </a:ext>
            </a:extLst>
          </p:cNvPr>
          <p:cNvSpPr/>
          <p:nvPr/>
        </p:nvSpPr>
        <p:spPr>
          <a:xfrm>
            <a:off x="979904" y="3434854"/>
            <a:ext cx="3252787" cy="1656000"/>
          </a:xfrm>
          <a:prstGeom prst="roundRect">
            <a:avLst/>
          </a:prstGeom>
          <a:solidFill>
            <a:srgbClr val="2F8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Sales Channels</a:t>
            </a:r>
          </a:p>
        </p:txBody>
      </p:sp>
      <p:pic>
        <p:nvPicPr>
          <p:cNvPr id="5" name="Picture 4" descr="A black and white image of a turtle&#10;&#10;AI-generated content may be incorrect.">
            <a:extLst>
              <a:ext uri="{FF2B5EF4-FFF2-40B4-BE49-F238E27FC236}">
                <a16:creationId xmlns:a16="http://schemas.microsoft.com/office/drawing/2014/main" id="{9D814051-879A-4A13-C33D-50B4EF6EAE8F}"/>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8392981" y="4172366"/>
            <a:ext cx="428108" cy="396000"/>
          </a:xfrm>
          <a:prstGeom prst="rect">
            <a:avLst/>
          </a:prstGeom>
        </p:spPr>
      </p:pic>
      <p:pic>
        <p:nvPicPr>
          <p:cNvPr id="6" name="Picture 5" descr="A black and white image of a turtle&#10;&#10;AI-generated content may be incorrect.">
            <a:extLst>
              <a:ext uri="{FF2B5EF4-FFF2-40B4-BE49-F238E27FC236}">
                <a16:creationId xmlns:a16="http://schemas.microsoft.com/office/drawing/2014/main" id="{EB9C07DB-5C42-D0E6-620B-4F322DC483D1}"/>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flipH="1">
            <a:off x="8885969" y="4172366"/>
            <a:ext cx="428108" cy="396000"/>
          </a:xfrm>
          <a:prstGeom prst="rect">
            <a:avLst/>
          </a:prstGeom>
        </p:spPr>
      </p:pic>
      <p:pic>
        <p:nvPicPr>
          <p:cNvPr id="9" name="Picture 8" descr="A black and white image of a turtle&#10;&#10;AI-generated content may be incorrect.">
            <a:extLst>
              <a:ext uri="{FF2B5EF4-FFF2-40B4-BE49-F238E27FC236}">
                <a16:creationId xmlns:a16="http://schemas.microsoft.com/office/drawing/2014/main" id="{E1D3C056-8879-E68B-9CF2-EA2974D7AC9C}"/>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7">
                    <a14:imgEffect>
                      <a14:artisticChalkSketch/>
                    </a14:imgEffect>
                  </a14:imgLayer>
                </a14:imgProps>
              </a:ext>
            </a:extLst>
          </a:blip>
          <a:stretch>
            <a:fillRect/>
          </a:stretch>
        </p:blipFill>
        <p:spPr>
          <a:xfrm flipH="1">
            <a:off x="9382965" y="4172367"/>
            <a:ext cx="428108" cy="396000"/>
          </a:xfrm>
          <a:prstGeom prst="rect">
            <a:avLst/>
          </a:prstGeom>
        </p:spPr>
      </p:pic>
      <p:pic>
        <p:nvPicPr>
          <p:cNvPr id="10" name="Picture 9" descr="A black and white image of a turtle&#10;&#10;AI-generated content may be incorrect.">
            <a:extLst>
              <a:ext uri="{FF2B5EF4-FFF2-40B4-BE49-F238E27FC236}">
                <a16:creationId xmlns:a16="http://schemas.microsoft.com/office/drawing/2014/main" id="{0E8A8B73-4A4A-3B30-3721-3B891FE4CBE5}"/>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8">
                    <a14:imgEffect>
                      <a14:artisticChalkSketch/>
                    </a14:imgEffect>
                  </a14:imgLayer>
                </a14:imgProps>
              </a:ext>
            </a:extLst>
          </a:blip>
          <a:stretch>
            <a:fillRect/>
          </a:stretch>
        </p:blipFill>
        <p:spPr>
          <a:xfrm flipH="1">
            <a:off x="9890316" y="4172366"/>
            <a:ext cx="428108" cy="396000"/>
          </a:xfrm>
          <a:prstGeom prst="rect">
            <a:avLst/>
          </a:prstGeom>
        </p:spPr>
      </p:pic>
      <p:pic>
        <p:nvPicPr>
          <p:cNvPr id="13" name="Picture 12" descr="A black and white image of a turtle&#10;&#10;AI-generated content may be incorrect.">
            <a:extLst>
              <a:ext uri="{FF2B5EF4-FFF2-40B4-BE49-F238E27FC236}">
                <a16:creationId xmlns:a16="http://schemas.microsoft.com/office/drawing/2014/main" id="{2A0F9D1C-F660-4F61-2D75-15F7045D80D5}"/>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9">
                    <a14:imgEffect>
                      <a14:artisticChalkSketch/>
                    </a14:imgEffect>
                  </a14:imgLayer>
                </a14:imgProps>
              </a:ext>
            </a:extLst>
          </a:blip>
          <a:stretch>
            <a:fillRect/>
          </a:stretch>
        </p:blipFill>
        <p:spPr>
          <a:xfrm flipH="1">
            <a:off x="10397667" y="4172366"/>
            <a:ext cx="428108" cy="396000"/>
          </a:xfrm>
          <a:prstGeom prst="rect">
            <a:avLst/>
          </a:prstGeom>
        </p:spPr>
      </p:pic>
    </p:spTree>
    <p:extLst>
      <p:ext uri="{BB962C8B-B14F-4D97-AF65-F5344CB8AC3E}">
        <p14:creationId xmlns:p14="http://schemas.microsoft.com/office/powerpoint/2010/main" val="2160195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9D61E-5F33-028F-03F0-D5EE327E7886}"/>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F3D98D1-9C61-185A-EB24-737C7D2BAD81}"/>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13" name="TextBox 12">
            <a:extLst>
              <a:ext uri="{FF2B5EF4-FFF2-40B4-BE49-F238E27FC236}">
                <a16:creationId xmlns:a16="http://schemas.microsoft.com/office/drawing/2014/main" id="{432A5654-BEAB-2588-E753-1B670CB5E27F}"/>
              </a:ext>
            </a:extLst>
          </p:cNvPr>
          <p:cNvSpPr txBox="1"/>
          <p:nvPr/>
        </p:nvSpPr>
        <p:spPr>
          <a:xfrm>
            <a:off x="622299" y="2000985"/>
            <a:ext cx="10959401" cy="2308324"/>
          </a:xfrm>
          <a:prstGeom prst="rect">
            <a:avLst/>
          </a:prstGeom>
          <a:noFill/>
          <a:ln>
            <a:noFill/>
          </a:ln>
        </p:spPr>
        <p:txBody>
          <a:bodyPr wrap="square" rtlCol="0">
            <a:spAutoFit/>
          </a:bodyPr>
          <a:lstStyle/>
          <a:p>
            <a:pPr algn="ctr"/>
            <a:r>
              <a:rPr lang="en-GB" sz="4800" b="1" dirty="0">
                <a:solidFill>
                  <a:srgbClr val="2F837F"/>
                </a:solidFill>
                <a:effectLst/>
                <a:latin typeface="Calibri" panose="020F0502020204030204" pitchFamily="34" charset="0"/>
                <a:ea typeface="Aptos" panose="020B0004020202020204" pitchFamily="34" charset="0"/>
              </a:rPr>
              <a:t>How can Turtle Games leverage </a:t>
            </a:r>
          </a:p>
          <a:p>
            <a:pPr algn="ctr"/>
            <a:r>
              <a:rPr lang="en-GB" sz="4800" b="1" dirty="0">
                <a:solidFill>
                  <a:srgbClr val="2F837F"/>
                </a:solidFill>
                <a:latin typeface="Calibri" panose="020F0502020204030204" pitchFamily="34" charset="0"/>
                <a:ea typeface="Aptos" panose="020B0004020202020204" pitchFamily="34" charset="0"/>
              </a:rPr>
              <a:t>t</a:t>
            </a:r>
            <a:r>
              <a:rPr lang="en-GB" sz="4800" b="1" dirty="0">
                <a:solidFill>
                  <a:srgbClr val="2F837F"/>
                </a:solidFill>
                <a:effectLst/>
                <a:latin typeface="Calibri" panose="020F0502020204030204" pitchFamily="34" charset="0"/>
                <a:ea typeface="Aptos" panose="020B0004020202020204" pitchFamily="34" charset="0"/>
              </a:rPr>
              <a:t>heir loyalty programme</a:t>
            </a:r>
          </a:p>
          <a:p>
            <a:pPr algn="ctr"/>
            <a:r>
              <a:rPr lang="en-GB" sz="4800" b="1" dirty="0">
                <a:solidFill>
                  <a:srgbClr val="2F837F"/>
                </a:solidFill>
                <a:effectLst/>
                <a:latin typeface="Calibri" panose="020F0502020204030204" pitchFamily="34" charset="0"/>
                <a:ea typeface="Aptos" panose="020B0004020202020204" pitchFamily="34" charset="0"/>
              </a:rPr>
              <a:t>to improve sales performance? </a:t>
            </a:r>
            <a:endParaRPr lang="en-DE" sz="7200" dirty="0">
              <a:solidFill>
                <a:srgbClr val="2F837F"/>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3B16E81F-ABB5-95B0-056C-6D28062E3059}"/>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E6AAE734-9928-5E64-4C3D-A248299F46AA}"/>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Tree>
    <p:extLst>
      <p:ext uri="{BB962C8B-B14F-4D97-AF65-F5344CB8AC3E}">
        <p14:creationId xmlns:p14="http://schemas.microsoft.com/office/powerpoint/2010/main" val="161331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88E1-AD2E-2F35-372E-AB64D8FD075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B8945F6-4240-6D54-9DD9-3D1556E58C8D}"/>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710BC122-C25B-314A-0859-CA3329252CC4}"/>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AEEA01D3-C64C-0FA2-9B18-75DDABC55E93}"/>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D4C1619C-EFB0-3820-92E8-D9A649932790}"/>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Gamification</a:t>
            </a:r>
            <a:endParaRPr lang="en-DE" sz="5400">
              <a:solidFill>
                <a:srgbClr val="2F837F"/>
              </a:solidFill>
              <a:latin typeface="Calibri" panose="020F0502020204030204" pitchFamily="34" charset="0"/>
              <a:cs typeface="Calibri" panose="020F0502020204030204" pitchFamily="34" charset="0"/>
            </a:endParaRPr>
          </a:p>
        </p:txBody>
      </p:sp>
      <p:pic>
        <p:nvPicPr>
          <p:cNvPr id="15" name="Picture 14" descr="A screenshot of a computer&#10;&#10;AI-generated content may be incorrect.">
            <a:extLst>
              <a:ext uri="{FF2B5EF4-FFF2-40B4-BE49-F238E27FC236}">
                <a16:creationId xmlns:a16="http://schemas.microsoft.com/office/drawing/2014/main" id="{39815562-BCAE-BA4A-A732-41A4752499D4}"/>
              </a:ext>
            </a:extLst>
          </p:cNvPr>
          <p:cNvPicPr>
            <a:picLocks noChangeAspect="1"/>
          </p:cNvPicPr>
          <p:nvPr/>
        </p:nvPicPr>
        <p:blipFill>
          <a:blip r:embed="rId6"/>
          <a:srcRect l="4165" t="13258" r="4541" b="2226"/>
          <a:stretch/>
        </p:blipFill>
        <p:spPr>
          <a:xfrm>
            <a:off x="1170361" y="2145485"/>
            <a:ext cx="4509043" cy="2606623"/>
          </a:xfrm>
          <a:prstGeom prst="rect">
            <a:avLst/>
          </a:prstGeom>
        </p:spPr>
      </p:pic>
      <p:sp>
        <p:nvSpPr>
          <p:cNvPr id="24" name="TextBox 23">
            <a:extLst>
              <a:ext uri="{FF2B5EF4-FFF2-40B4-BE49-F238E27FC236}">
                <a16:creationId xmlns:a16="http://schemas.microsoft.com/office/drawing/2014/main" id="{FF900FDE-04CF-6270-44B0-9259721116DE}"/>
              </a:ext>
            </a:extLst>
          </p:cNvPr>
          <p:cNvSpPr txBox="1"/>
          <p:nvPr/>
        </p:nvSpPr>
        <p:spPr>
          <a:xfrm>
            <a:off x="7089663" y="2145485"/>
            <a:ext cx="4662431" cy="2268378"/>
          </a:xfrm>
          <a:prstGeom prst="rect">
            <a:avLst/>
          </a:prstGeom>
          <a:noFill/>
        </p:spPr>
        <p:txBody>
          <a:bodyPr wrap="square">
            <a:spAutoFit/>
          </a:bodyPr>
          <a:lstStyle/>
          <a:p>
            <a:pPr algn="just">
              <a:lnSpc>
                <a:spcPct val="150000"/>
              </a:lnSpc>
            </a:pPr>
            <a:r>
              <a:rPr lang="en-GB" sz="2400" b="1" i="0" dirty="0">
                <a:solidFill>
                  <a:srgbClr val="2F837F"/>
                </a:solidFill>
                <a:effectLst/>
                <a:cs typeface="Calibri" panose="020F0502020204030204" pitchFamily="34" charset="0"/>
              </a:rPr>
              <a:t>Benefits</a:t>
            </a:r>
          </a:p>
          <a:p>
            <a:pPr marL="285750" indent="-285750" algn="just">
              <a:lnSpc>
                <a:spcPct val="150000"/>
              </a:lnSpc>
              <a:buFont typeface="Arial" panose="020B0604020202020204" pitchFamily="34" charset="0"/>
              <a:buChar char="•"/>
            </a:pPr>
            <a:r>
              <a:rPr lang="en-GB" b="0" i="0" dirty="0">
                <a:effectLst/>
                <a:cs typeface="Calibri" panose="020F0502020204030204" pitchFamily="34" charset="0"/>
              </a:rPr>
              <a:t>Higher Sales &amp; Revenue</a:t>
            </a:r>
          </a:p>
          <a:p>
            <a:pPr marL="285750" indent="-285750" algn="just">
              <a:lnSpc>
                <a:spcPct val="150000"/>
              </a:lnSpc>
              <a:buFont typeface="Arial" panose="020B0604020202020204" pitchFamily="34" charset="0"/>
              <a:buChar char="•"/>
            </a:pPr>
            <a:r>
              <a:rPr lang="en-GB" dirty="0">
                <a:cs typeface="Calibri" panose="020F0502020204030204" pitchFamily="34" charset="0"/>
              </a:rPr>
              <a:t>Enhanced Customer Retention</a:t>
            </a:r>
            <a:endParaRPr lang="en-GB" b="0" i="0" dirty="0">
              <a:effectLst/>
              <a:cs typeface="Calibri" panose="020F0502020204030204" pitchFamily="34" charset="0"/>
            </a:endParaRPr>
          </a:p>
          <a:p>
            <a:pPr marL="285750" indent="-285750" algn="just">
              <a:lnSpc>
                <a:spcPct val="150000"/>
              </a:lnSpc>
              <a:buFont typeface="Arial" panose="020B0604020202020204" pitchFamily="34" charset="0"/>
              <a:buChar char="•"/>
            </a:pPr>
            <a:r>
              <a:rPr lang="en-GB" b="0" i="0" dirty="0">
                <a:effectLst/>
                <a:cs typeface="Calibri" panose="020F0502020204030204" pitchFamily="34" charset="0"/>
              </a:rPr>
              <a:t>Valuable Customer Data </a:t>
            </a:r>
          </a:p>
          <a:p>
            <a:pPr marL="285750" indent="-285750" algn="just">
              <a:lnSpc>
                <a:spcPct val="150000"/>
              </a:lnSpc>
              <a:buFont typeface="Arial" panose="020B0604020202020204" pitchFamily="34" charset="0"/>
              <a:buChar char="•"/>
            </a:pPr>
            <a:r>
              <a:rPr lang="en-GB" b="0" i="0" dirty="0">
                <a:effectLst/>
                <a:cs typeface="Calibri" panose="020F0502020204030204" pitchFamily="34" charset="0"/>
              </a:rPr>
              <a:t>High Scalability and Adaptability</a:t>
            </a:r>
          </a:p>
        </p:txBody>
      </p:sp>
      <p:sp>
        <p:nvSpPr>
          <p:cNvPr id="26" name="TextBox 25">
            <a:extLst>
              <a:ext uri="{FF2B5EF4-FFF2-40B4-BE49-F238E27FC236}">
                <a16:creationId xmlns:a16="http://schemas.microsoft.com/office/drawing/2014/main" id="{C48F4B6A-074E-472D-E2D6-00475CEF3055}"/>
              </a:ext>
            </a:extLst>
          </p:cNvPr>
          <p:cNvSpPr txBox="1"/>
          <p:nvPr/>
        </p:nvSpPr>
        <p:spPr>
          <a:xfrm>
            <a:off x="2284501" y="1552438"/>
            <a:ext cx="2280761" cy="593047"/>
          </a:xfrm>
          <a:prstGeom prst="rect">
            <a:avLst/>
          </a:prstGeom>
          <a:noFill/>
        </p:spPr>
        <p:txBody>
          <a:bodyPr wrap="square">
            <a:spAutoFit/>
          </a:bodyPr>
          <a:lstStyle/>
          <a:p>
            <a:pPr algn="just">
              <a:lnSpc>
                <a:spcPct val="150000"/>
              </a:lnSpc>
            </a:pPr>
            <a:r>
              <a:rPr lang="en-GB" sz="2400" b="1" i="0" dirty="0">
                <a:solidFill>
                  <a:srgbClr val="2F837F"/>
                </a:solidFill>
                <a:effectLst/>
                <a:cs typeface="Calibri" panose="020F0502020204030204" pitchFamily="34" charset="0"/>
              </a:rPr>
              <a:t>Core Elements</a:t>
            </a:r>
          </a:p>
        </p:txBody>
      </p:sp>
    </p:spTree>
    <p:custDataLst>
      <p:tags r:id="rId1"/>
    </p:custDataLst>
    <p:extLst>
      <p:ext uri="{BB962C8B-B14F-4D97-AF65-F5344CB8AC3E}">
        <p14:creationId xmlns:p14="http://schemas.microsoft.com/office/powerpoint/2010/main" val="4269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EC3C4-55BD-37ED-D7EA-729E53199FE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11C0A2C-E2F3-5972-9DD7-494A5E039135}"/>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2D002A21-A502-3B71-D094-BA3248B03EFA}"/>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F46F6237-4B4D-54D0-FB93-D56F1DBFD476}"/>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FC638321-5C63-4104-8DE8-16E2CF394D19}"/>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Gamification Examples</a:t>
            </a:r>
            <a:endParaRPr lang="en-DE" sz="5400">
              <a:solidFill>
                <a:srgbClr val="2F837F"/>
              </a:solidFill>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5FF3F13E-EE33-E1E3-257F-2753BBF8E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456" y="1556034"/>
            <a:ext cx="2285270" cy="695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video game&#10;&#10;AI-generated content may be incorrect.">
            <a:extLst>
              <a:ext uri="{FF2B5EF4-FFF2-40B4-BE49-F238E27FC236}">
                <a16:creationId xmlns:a16="http://schemas.microsoft.com/office/drawing/2014/main" id="{DF640D9B-57DC-F8B5-2597-428604ABF272}"/>
              </a:ext>
            </a:extLst>
          </p:cNvPr>
          <p:cNvPicPr>
            <a:picLocks noChangeAspect="1"/>
          </p:cNvPicPr>
          <p:nvPr/>
        </p:nvPicPr>
        <p:blipFill>
          <a:blip r:embed="rId6"/>
          <a:srcRect t="994"/>
          <a:stretch/>
        </p:blipFill>
        <p:spPr>
          <a:xfrm>
            <a:off x="441663" y="2251137"/>
            <a:ext cx="5306742" cy="3004547"/>
          </a:xfrm>
          <a:prstGeom prst="rect">
            <a:avLst/>
          </a:prstGeom>
        </p:spPr>
      </p:pic>
      <p:pic>
        <p:nvPicPr>
          <p:cNvPr id="10" name="Picture 9" descr="A screenshot of a quiz&#10;&#10;AI-generated content may be incorrect.">
            <a:extLst>
              <a:ext uri="{FF2B5EF4-FFF2-40B4-BE49-F238E27FC236}">
                <a16:creationId xmlns:a16="http://schemas.microsoft.com/office/drawing/2014/main" id="{B2255B2F-B1BE-3BAB-58B1-88D03B413490}"/>
              </a:ext>
            </a:extLst>
          </p:cNvPr>
          <p:cNvPicPr>
            <a:picLocks noChangeAspect="1"/>
          </p:cNvPicPr>
          <p:nvPr/>
        </p:nvPicPr>
        <p:blipFill>
          <a:blip r:embed="rId7"/>
          <a:stretch>
            <a:fillRect/>
          </a:stretch>
        </p:blipFill>
        <p:spPr>
          <a:xfrm>
            <a:off x="6102000" y="2251137"/>
            <a:ext cx="4494097" cy="3106148"/>
          </a:xfrm>
          <a:prstGeom prst="rect">
            <a:avLst/>
          </a:prstGeom>
        </p:spPr>
      </p:pic>
      <p:pic>
        <p:nvPicPr>
          <p:cNvPr id="24580" name="Picture 4" descr="Sephora Logo : histoire, signification de l'emblème">
            <a:extLst>
              <a:ext uri="{FF2B5EF4-FFF2-40B4-BE49-F238E27FC236}">
                <a16:creationId xmlns:a16="http://schemas.microsoft.com/office/drawing/2014/main" id="{1043B2C7-A7AA-FC2D-DD40-62BF4B013D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3017" b="30743"/>
          <a:stretch/>
        </p:blipFill>
        <p:spPr bwMode="auto">
          <a:xfrm>
            <a:off x="6763725" y="1669100"/>
            <a:ext cx="3170646"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599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F54D-ABAB-95AB-B201-C17EC348086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B9375E7-4E97-B62E-AC7C-784CDF2900FC}"/>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906C7D1D-305F-96C3-E812-A4398A3332FF}"/>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53A6DDE2-A727-BEAD-9D59-D5E0E4B1D5B6}"/>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0B4E19CF-F816-C026-BC75-29E9A78E5CD0}"/>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Target audience</a:t>
            </a:r>
            <a:endParaRPr lang="en-DE" sz="5400">
              <a:solidFill>
                <a:srgbClr val="2F837F"/>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E3A47DED-06A7-548A-6556-22D535ECBA02}"/>
              </a:ext>
            </a:extLst>
          </p:cNvPr>
          <p:cNvSpPr txBox="1"/>
          <p:nvPr/>
        </p:nvSpPr>
        <p:spPr>
          <a:xfrm>
            <a:off x="575248" y="3297504"/>
            <a:ext cx="3055307" cy="923330"/>
          </a:xfrm>
          <a:prstGeom prst="rect">
            <a:avLst/>
          </a:prstGeom>
          <a:noFill/>
        </p:spPr>
        <p:txBody>
          <a:bodyPr wrap="square">
            <a:spAutoFit/>
          </a:bodyPr>
          <a:lstStyle/>
          <a:p>
            <a:r>
              <a:rPr lang="en-GB" b="0" i="0" dirty="0">
                <a:effectLst/>
                <a:latin typeface="system-ui"/>
              </a:rPr>
              <a:t>Budget Friendly </a:t>
            </a:r>
          </a:p>
          <a:p>
            <a:r>
              <a:rPr lang="en-GB" b="0" i="0" dirty="0">
                <a:effectLst/>
                <a:latin typeface="system-ui"/>
              </a:rPr>
              <a:t>🎯 Affordability &amp; Discounts</a:t>
            </a:r>
          </a:p>
          <a:p>
            <a:r>
              <a:rPr lang="en-GB" b="0" i="0" dirty="0">
                <a:effectLst/>
                <a:latin typeface="system-ui"/>
              </a:rPr>
              <a:t>🔒 Flexible Payment &amp; Bundles</a:t>
            </a:r>
            <a:endParaRPr lang="en-US" dirty="0"/>
          </a:p>
        </p:txBody>
      </p:sp>
      <p:sp>
        <p:nvSpPr>
          <p:cNvPr id="22" name="TextBox 21">
            <a:extLst>
              <a:ext uri="{FF2B5EF4-FFF2-40B4-BE49-F238E27FC236}">
                <a16:creationId xmlns:a16="http://schemas.microsoft.com/office/drawing/2014/main" id="{FEE68EBE-721E-A7D1-F35E-357A0F19092C}"/>
              </a:ext>
            </a:extLst>
          </p:cNvPr>
          <p:cNvSpPr txBox="1"/>
          <p:nvPr/>
        </p:nvSpPr>
        <p:spPr>
          <a:xfrm>
            <a:off x="4274963" y="3297504"/>
            <a:ext cx="3153269" cy="923330"/>
          </a:xfrm>
          <a:prstGeom prst="rect">
            <a:avLst/>
          </a:prstGeom>
          <a:noFill/>
        </p:spPr>
        <p:txBody>
          <a:bodyPr wrap="square">
            <a:spAutoFit/>
          </a:bodyPr>
          <a:lstStyle/>
          <a:p>
            <a:r>
              <a:rPr lang="en-GB" dirty="0">
                <a:latin typeface="system-ui"/>
              </a:rPr>
              <a:t>P</a:t>
            </a:r>
            <a:r>
              <a:rPr lang="en-GB" b="0" i="0" dirty="0">
                <a:effectLst/>
                <a:latin typeface="system-ui"/>
              </a:rPr>
              <a:t>remium </a:t>
            </a:r>
            <a:r>
              <a:rPr lang="en-GB" dirty="0">
                <a:latin typeface="system-ui"/>
              </a:rPr>
              <a:t>Q</a:t>
            </a:r>
            <a:r>
              <a:rPr lang="en-GB" b="0" i="0" dirty="0">
                <a:effectLst/>
                <a:latin typeface="system-ui"/>
              </a:rPr>
              <a:t>uality </a:t>
            </a:r>
          </a:p>
          <a:p>
            <a:r>
              <a:rPr lang="en-GB" dirty="0">
                <a:latin typeface="system-ui"/>
              </a:rPr>
              <a:t>🎯 Exclusivity </a:t>
            </a:r>
            <a:r>
              <a:rPr lang="en-GB" b="0" i="0" dirty="0">
                <a:effectLst/>
                <a:latin typeface="system-ui"/>
              </a:rPr>
              <a:t>&amp; Unique Offers</a:t>
            </a:r>
          </a:p>
          <a:p>
            <a:r>
              <a:rPr lang="en-GB" b="0" i="0" dirty="0">
                <a:effectLst/>
                <a:latin typeface="system-ui"/>
              </a:rPr>
              <a:t>🔒 Exclusive </a:t>
            </a:r>
            <a:r>
              <a:rPr lang="en-GB" dirty="0">
                <a:latin typeface="system-ui"/>
              </a:rPr>
              <a:t>A</a:t>
            </a:r>
            <a:r>
              <a:rPr lang="en-GB" b="0" i="0" dirty="0">
                <a:effectLst/>
                <a:latin typeface="system-ui"/>
              </a:rPr>
              <a:t>ccess</a:t>
            </a:r>
            <a:endParaRPr lang="en-US" dirty="0"/>
          </a:p>
        </p:txBody>
      </p:sp>
      <p:sp>
        <p:nvSpPr>
          <p:cNvPr id="25" name="Rounded Rectangle 24">
            <a:extLst>
              <a:ext uri="{FF2B5EF4-FFF2-40B4-BE49-F238E27FC236}">
                <a16:creationId xmlns:a16="http://schemas.microsoft.com/office/drawing/2014/main" id="{4C17E658-B045-10EE-1616-EA83E673E190}"/>
              </a:ext>
            </a:extLst>
          </p:cNvPr>
          <p:cNvSpPr/>
          <p:nvPr/>
        </p:nvSpPr>
        <p:spPr>
          <a:xfrm>
            <a:off x="7974678" y="2237236"/>
            <a:ext cx="3528000" cy="975832"/>
          </a:xfrm>
          <a:prstGeom prst="roundRect">
            <a:avLst>
              <a:gd name="adj" fmla="val 6746"/>
            </a:avLst>
          </a:prstGeom>
          <a:solidFill>
            <a:srgbClr val="2DBC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AFFLUENT SAVERS </a:t>
            </a:r>
            <a:r>
              <a:rPr lang="en-US" sz="1400" dirty="0">
                <a:solidFill>
                  <a:schemeClr val="bg1"/>
                </a:solidFill>
              </a:rPr>
              <a:t>(17%)</a:t>
            </a:r>
            <a:endParaRPr lang="en-US" sz="1400" b="1" dirty="0"/>
          </a:p>
          <a:p>
            <a:pPr algn="ctr"/>
            <a:r>
              <a:rPr lang="en-US" sz="1400" dirty="0">
                <a:solidFill>
                  <a:schemeClr val="bg1"/>
                </a:solidFill>
              </a:rPr>
              <a:t>Selective Consumers</a:t>
            </a:r>
          </a:p>
          <a:p>
            <a:pPr algn="ctr"/>
            <a:r>
              <a:rPr lang="en-US" sz="1400" dirty="0">
                <a:solidFill>
                  <a:schemeClr val="bg1"/>
                </a:solidFill>
              </a:rPr>
              <a:t>Infrequent visits</a:t>
            </a:r>
            <a:endParaRPr lang="en-US" sz="1600" dirty="0"/>
          </a:p>
        </p:txBody>
      </p:sp>
      <p:sp>
        <p:nvSpPr>
          <p:cNvPr id="26" name="Rounded Rectangle 25">
            <a:extLst>
              <a:ext uri="{FF2B5EF4-FFF2-40B4-BE49-F238E27FC236}">
                <a16:creationId xmlns:a16="http://schemas.microsoft.com/office/drawing/2014/main" id="{BCC5C5A8-B683-886C-9E3C-BA321E022142}"/>
              </a:ext>
            </a:extLst>
          </p:cNvPr>
          <p:cNvSpPr/>
          <p:nvPr/>
        </p:nvSpPr>
        <p:spPr>
          <a:xfrm>
            <a:off x="575248" y="2237236"/>
            <a:ext cx="3528000" cy="975833"/>
          </a:xfrm>
          <a:prstGeom prst="roundRect">
            <a:avLst>
              <a:gd name="adj" fmla="val 6746"/>
            </a:avLst>
          </a:prstGeom>
          <a:solidFill>
            <a:srgbClr val="2D95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VALUE SEEKERS </a:t>
            </a:r>
            <a:r>
              <a:rPr lang="en-US" sz="1400" dirty="0">
                <a:solidFill>
                  <a:schemeClr val="bg1"/>
                </a:solidFill>
              </a:rPr>
              <a:t>(13%)</a:t>
            </a:r>
            <a:endParaRPr lang="en-US" sz="1400" b="1" dirty="0"/>
          </a:p>
          <a:p>
            <a:pPr algn="ctr"/>
            <a:r>
              <a:rPr lang="en-US" sz="1400" dirty="0">
                <a:solidFill>
                  <a:schemeClr val="bg1"/>
                </a:solidFill>
              </a:rPr>
              <a:t>Younger</a:t>
            </a:r>
          </a:p>
          <a:p>
            <a:pPr algn="ctr"/>
            <a:r>
              <a:rPr lang="en-US" sz="1400" dirty="0">
                <a:solidFill>
                  <a:schemeClr val="bg1"/>
                </a:solidFill>
              </a:rPr>
              <a:t>Focus on Now</a:t>
            </a:r>
            <a:endParaRPr lang="en-US" sz="1600" dirty="0"/>
          </a:p>
        </p:txBody>
      </p:sp>
      <p:sp>
        <p:nvSpPr>
          <p:cNvPr id="27" name="Rounded Rectangle 26">
            <a:extLst>
              <a:ext uri="{FF2B5EF4-FFF2-40B4-BE49-F238E27FC236}">
                <a16:creationId xmlns:a16="http://schemas.microsoft.com/office/drawing/2014/main" id="{A2C3FBF1-6617-DDDB-727C-B25504A940F5}"/>
              </a:ext>
            </a:extLst>
          </p:cNvPr>
          <p:cNvSpPr/>
          <p:nvPr/>
        </p:nvSpPr>
        <p:spPr>
          <a:xfrm>
            <a:off x="4274963" y="2237236"/>
            <a:ext cx="3528000" cy="975833"/>
          </a:xfrm>
          <a:prstGeom prst="roundRect">
            <a:avLst>
              <a:gd name="adj" fmla="val 6746"/>
            </a:avLst>
          </a:prstGeom>
          <a:solidFill>
            <a:srgbClr val="461E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AFFLUENT SPENDERS </a:t>
            </a:r>
            <a:r>
              <a:rPr lang="en-US" sz="1400" dirty="0">
                <a:solidFill>
                  <a:schemeClr val="bg1"/>
                </a:solidFill>
              </a:rPr>
              <a:t>(18%)</a:t>
            </a:r>
            <a:endParaRPr lang="en-US" sz="1400" b="1" dirty="0"/>
          </a:p>
          <a:p>
            <a:pPr algn="ctr"/>
            <a:r>
              <a:rPr lang="en-US" sz="1400" dirty="0">
                <a:solidFill>
                  <a:schemeClr val="bg1"/>
                </a:solidFill>
              </a:rPr>
              <a:t>Younger</a:t>
            </a:r>
          </a:p>
          <a:p>
            <a:pPr algn="ctr"/>
            <a:r>
              <a:rPr lang="en-US" sz="1400" dirty="0">
                <a:solidFill>
                  <a:schemeClr val="bg1"/>
                </a:solidFill>
              </a:rPr>
              <a:t>Early Adopters</a:t>
            </a:r>
          </a:p>
        </p:txBody>
      </p:sp>
      <p:sp>
        <p:nvSpPr>
          <p:cNvPr id="28" name="TextBox 27">
            <a:extLst>
              <a:ext uri="{FF2B5EF4-FFF2-40B4-BE49-F238E27FC236}">
                <a16:creationId xmlns:a16="http://schemas.microsoft.com/office/drawing/2014/main" id="{06E1C049-DCAC-C788-8992-D041299AE31C}"/>
              </a:ext>
            </a:extLst>
          </p:cNvPr>
          <p:cNvSpPr txBox="1"/>
          <p:nvPr/>
        </p:nvSpPr>
        <p:spPr>
          <a:xfrm>
            <a:off x="8072640" y="3253479"/>
            <a:ext cx="3153271" cy="923330"/>
          </a:xfrm>
          <a:prstGeom prst="rect">
            <a:avLst/>
          </a:prstGeom>
          <a:noFill/>
        </p:spPr>
        <p:txBody>
          <a:bodyPr wrap="square">
            <a:spAutoFit/>
          </a:bodyPr>
          <a:lstStyle/>
          <a:p>
            <a:r>
              <a:rPr lang="en-GB" dirty="0">
                <a:latin typeface="system-ui"/>
              </a:rPr>
              <a:t>Long term focus</a:t>
            </a:r>
          </a:p>
          <a:p>
            <a:r>
              <a:rPr lang="en-GB" dirty="0">
                <a:latin typeface="system-ui"/>
              </a:rPr>
              <a:t>🎯 V</a:t>
            </a:r>
            <a:r>
              <a:rPr lang="en-GB" b="0" i="0" dirty="0">
                <a:effectLst/>
                <a:latin typeface="system-ui"/>
              </a:rPr>
              <a:t>alue</a:t>
            </a:r>
            <a:r>
              <a:rPr lang="en-GB" dirty="0">
                <a:latin typeface="system-ui"/>
              </a:rPr>
              <a:t> &amp;</a:t>
            </a:r>
            <a:r>
              <a:rPr lang="en-GB" b="0" i="0" dirty="0">
                <a:effectLst/>
                <a:latin typeface="system-ui"/>
              </a:rPr>
              <a:t> </a:t>
            </a:r>
            <a:r>
              <a:rPr lang="en-GB" dirty="0">
                <a:latin typeface="system-ui"/>
              </a:rPr>
              <a:t>Q</a:t>
            </a:r>
            <a:r>
              <a:rPr lang="en-GB" b="0" i="0" dirty="0">
                <a:effectLst/>
                <a:latin typeface="system-ui"/>
              </a:rPr>
              <a:t>uality</a:t>
            </a:r>
          </a:p>
          <a:p>
            <a:r>
              <a:rPr lang="en-GB" b="0" i="0" dirty="0">
                <a:effectLst/>
                <a:latin typeface="system-ui"/>
              </a:rPr>
              <a:t>🔒</a:t>
            </a:r>
            <a:r>
              <a:rPr lang="en-GB" dirty="0">
                <a:latin typeface="system-ui"/>
              </a:rPr>
              <a:t> P</a:t>
            </a:r>
            <a:r>
              <a:rPr lang="en-GB" b="0" i="0" dirty="0">
                <a:effectLst/>
                <a:latin typeface="system-ui"/>
              </a:rPr>
              <a:t>oints &amp; Discounts</a:t>
            </a:r>
            <a:endParaRPr lang="en-US" dirty="0"/>
          </a:p>
        </p:txBody>
      </p:sp>
      <p:sp>
        <p:nvSpPr>
          <p:cNvPr id="32" name="TextBox 31">
            <a:extLst>
              <a:ext uri="{FF2B5EF4-FFF2-40B4-BE49-F238E27FC236}">
                <a16:creationId xmlns:a16="http://schemas.microsoft.com/office/drawing/2014/main" id="{21B90088-D3F2-0A65-1038-12B128CD0FF8}"/>
              </a:ext>
            </a:extLst>
          </p:cNvPr>
          <p:cNvSpPr txBox="1"/>
          <p:nvPr/>
        </p:nvSpPr>
        <p:spPr>
          <a:xfrm>
            <a:off x="926281" y="5674213"/>
            <a:ext cx="9466415" cy="369332"/>
          </a:xfrm>
          <a:prstGeom prst="rect">
            <a:avLst/>
          </a:prstGeom>
          <a:noFill/>
        </p:spPr>
        <p:txBody>
          <a:bodyPr wrap="square">
            <a:spAutoFit/>
          </a:bodyPr>
          <a:lstStyle/>
          <a:p>
            <a:r>
              <a:rPr lang="en-GB" dirty="0">
                <a:solidFill>
                  <a:srgbClr val="118275"/>
                </a:solidFill>
                <a:effectLst/>
                <a:latin typeface="Helvetica" pitchFamily="2" charset="0"/>
              </a:rPr>
              <a:t>4 out of 10 </a:t>
            </a:r>
            <a:r>
              <a:rPr lang="en-GB" dirty="0">
                <a:solidFill>
                  <a:srgbClr val="110E1D"/>
                </a:solidFill>
                <a:effectLst/>
                <a:latin typeface="Helvetica" pitchFamily="2" charset="0"/>
              </a:rPr>
              <a:t>consumers want more ways to earn points - not just with transactions (Antavo)</a:t>
            </a:r>
          </a:p>
        </p:txBody>
      </p:sp>
    </p:spTree>
    <p:custDataLst>
      <p:tags r:id="rId1"/>
    </p:custDataLst>
    <p:extLst>
      <p:ext uri="{BB962C8B-B14F-4D97-AF65-F5344CB8AC3E}">
        <p14:creationId xmlns:p14="http://schemas.microsoft.com/office/powerpoint/2010/main" val="140091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5" grpId="0" animBg="1"/>
      <p:bldP spid="26" grpId="0" animBg="1"/>
      <p:bldP spid="27" grpId="0" animBg="1"/>
      <p:bldP spid="28"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5C2F7-6BE5-9FB7-2EB2-8B7323352F5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ECDBABF-2E49-295B-B094-F406E491CA4C}"/>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5E5A98C3-0A45-0407-385C-0F7CE6060346}"/>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84F400F0-B91B-1BB5-1644-6D6BCC60ADF0}"/>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F0DD8550-43C0-F049-AA61-8991A349CF85}"/>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Loyalty points with increasing income</a:t>
            </a:r>
            <a:endParaRPr lang="en-DE" sz="5400">
              <a:solidFill>
                <a:srgbClr val="2F837F"/>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4BAA0D0-2EF3-9E32-62A0-47D8EF8777AB}"/>
              </a:ext>
            </a:extLst>
          </p:cNvPr>
          <p:cNvSpPr txBox="1"/>
          <p:nvPr/>
        </p:nvSpPr>
        <p:spPr>
          <a:xfrm>
            <a:off x="1890258" y="3053540"/>
            <a:ext cx="3224980" cy="646331"/>
          </a:xfrm>
          <a:prstGeom prst="rect">
            <a:avLst/>
          </a:prstGeom>
          <a:noFill/>
        </p:spPr>
        <p:txBody>
          <a:bodyPr wrap="square" rtlCol="0">
            <a:spAutoFit/>
          </a:bodyPr>
          <a:lstStyle/>
          <a:p>
            <a:r>
              <a:rPr lang="en-US" dirty="0"/>
              <a:t>Age (years): 	21</a:t>
            </a:r>
          </a:p>
          <a:p>
            <a:r>
              <a:rPr lang="en-US" dirty="0"/>
              <a:t>Remuneration: 	18</a:t>
            </a:r>
          </a:p>
        </p:txBody>
      </p:sp>
      <p:sp>
        <p:nvSpPr>
          <p:cNvPr id="13" name="TextBox 12">
            <a:extLst>
              <a:ext uri="{FF2B5EF4-FFF2-40B4-BE49-F238E27FC236}">
                <a16:creationId xmlns:a16="http://schemas.microsoft.com/office/drawing/2014/main" id="{16AB5539-BA28-955A-B1D2-705E714BAC83}"/>
              </a:ext>
            </a:extLst>
          </p:cNvPr>
          <p:cNvSpPr txBox="1"/>
          <p:nvPr/>
        </p:nvSpPr>
        <p:spPr>
          <a:xfrm>
            <a:off x="6973120" y="3022039"/>
            <a:ext cx="3224980" cy="646331"/>
          </a:xfrm>
          <a:prstGeom prst="rect">
            <a:avLst/>
          </a:prstGeom>
          <a:noFill/>
        </p:spPr>
        <p:txBody>
          <a:bodyPr wrap="square" rtlCol="0">
            <a:spAutoFit/>
          </a:bodyPr>
          <a:lstStyle/>
          <a:p>
            <a:r>
              <a:rPr lang="en-US" dirty="0"/>
              <a:t>Age (years): 	31</a:t>
            </a:r>
          </a:p>
          <a:p>
            <a:r>
              <a:rPr lang="en-US" dirty="0"/>
              <a:t>Remuneration: 	23.5*</a:t>
            </a:r>
          </a:p>
        </p:txBody>
      </p:sp>
      <p:sp>
        <p:nvSpPr>
          <p:cNvPr id="14" name="TextBox 13">
            <a:extLst>
              <a:ext uri="{FF2B5EF4-FFF2-40B4-BE49-F238E27FC236}">
                <a16:creationId xmlns:a16="http://schemas.microsoft.com/office/drawing/2014/main" id="{E820BC70-B9B3-6E2F-35E3-5170D132E126}"/>
              </a:ext>
            </a:extLst>
          </p:cNvPr>
          <p:cNvSpPr txBox="1"/>
          <p:nvPr/>
        </p:nvSpPr>
        <p:spPr>
          <a:xfrm>
            <a:off x="5163579" y="3192039"/>
            <a:ext cx="1403548" cy="369332"/>
          </a:xfrm>
          <a:prstGeom prst="rect">
            <a:avLst/>
          </a:prstGeom>
          <a:noFill/>
        </p:spPr>
        <p:txBody>
          <a:bodyPr wrap="square" rtlCol="0">
            <a:spAutoFit/>
          </a:bodyPr>
          <a:lstStyle/>
          <a:p>
            <a:r>
              <a:rPr lang="en-US" b="1" dirty="0">
                <a:solidFill>
                  <a:srgbClr val="2F837F"/>
                </a:solidFill>
              </a:rPr>
              <a:t>+ 10 years</a:t>
            </a:r>
          </a:p>
        </p:txBody>
      </p:sp>
      <p:sp>
        <p:nvSpPr>
          <p:cNvPr id="15" name="TextBox 14">
            <a:extLst>
              <a:ext uri="{FF2B5EF4-FFF2-40B4-BE49-F238E27FC236}">
                <a16:creationId xmlns:a16="http://schemas.microsoft.com/office/drawing/2014/main" id="{BB176E12-F4E5-84FD-4896-2D61D74019A6}"/>
              </a:ext>
            </a:extLst>
          </p:cNvPr>
          <p:cNvSpPr txBox="1"/>
          <p:nvPr/>
        </p:nvSpPr>
        <p:spPr>
          <a:xfrm>
            <a:off x="6973120" y="6263288"/>
            <a:ext cx="3028335" cy="276999"/>
          </a:xfrm>
          <a:prstGeom prst="rect">
            <a:avLst/>
          </a:prstGeom>
          <a:noFill/>
        </p:spPr>
        <p:txBody>
          <a:bodyPr wrap="square" rtlCol="0">
            <a:spAutoFit/>
          </a:bodyPr>
          <a:lstStyle/>
          <a:p>
            <a:r>
              <a:rPr lang="en-US" sz="1200" dirty="0"/>
              <a:t>*assuming a 2% income increase per year</a:t>
            </a:r>
          </a:p>
        </p:txBody>
      </p:sp>
      <p:sp>
        <p:nvSpPr>
          <p:cNvPr id="16" name="TextBox 15">
            <a:extLst>
              <a:ext uri="{FF2B5EF4-FFF2-40B4-BE49-F238E27FC236}">
                <a16:creationId xmlns:a16="http://schemas.microsoft.com/office/drawing/2014/main" id="{E8B98FCE-3D28-4532-E236-E12A02D96500}"/>
              </a:ext>
            </a:extLst>
          </p:cNvPr>
          <p:cNvSpPr txBox="1"/>
          <p:nvPr/>
        </p:nvSpPr>
        <p:spPr>
          <a:xfrm>
            <a:off x="1890258" y="4000488"/>
            <a:ext cx="2442083" cy="369332"/>
          </a:xfrm>
          <a:prstGeom prst="rect">
            <a:avLst/>
          </a:prstGeom>
          <a:noFill/>
        </p:spPr>
        <p:txBody>
          <a:bodyPr wrap="square" rtlCol="0">
            <a:spAutoFit/>
          </a:bodyPr>
          <a:lstStyle/>
          <a:p>
            <a:r>
              <a:rPr lang="en-US" b="1" dirty="0">
                <a:solidFill>
                  <a:srgbClr val="2F837F"/>
                </a:solidFill>
              </a:rPr>
              <a:t>Loyalty Points: 712</a:t>
            </a:r>
          </a:p>
        </p:txBody>
      </p:sp>
      <p:sp>
        <p:nvSpPr>
          <p:cNvPr id="17" name="TextBox 16">
            <a:extLst>
              <a:ext uri="{FF2B5EF4-FFF2-40B4-BE49-F238E27FC236}">
                <a16:creationId xmlns:a16="http://schemas.microsoft.com/office/drawing/2014/main" id="{3E3EDCDC-4A35-1C47-8429-33800A8FB1AD}"/>
              </a:ext>
            </a:extLst>
          </p:cNvPr>
          <p:cNvSpPr txBox="1"/>
          <p:nvPr/>
        </p:nvSpPr>
        <p:spPr>
          <a:xfrm>
            <a:off x="7054644" y="4000488"/>
            <a:ext cx="2442083" cy="369332"/>
          </a:xfrm>
          <a:prstGeom prst="rect">
            <a:avLst/>
          </a:prstGeom>
          <a:noFill/>
        </p:spPr>
        <p:txBody>
          <a:bodyPr wrap="square" rtlCol="0">
            <a:spAutoFit/>
          </a:bodyPr>
          <a:lstStyle/>
          <a:p>
            <a:r>
              <a:rPr lang="en-US" b="1" dirty="0">
                <a:solidFill>
                  <a:srgbClr val="2F837F"/>
                </a:solidFill>
              </a:rPr>
              <a:t>Loyalty Points: 1,139</a:t>
            </a:r>
          </a:p>
        </p:txBody>
      </p:sp>
      <p:pic>
        <p:nvPicPr>
          <p:cNvPr id="21" name="Graphic 20" descr="Office worker female with solid fill">
            <a:extLst>
              <a:ext uri="{FF2B5EF4-FFF2-40B4-BE49-F238E27FC236}">
                <a16:creationId xmlns:a16="http://schemas.microsoft.com/office/drawing/2014/main" id="{E1EC0E25-926E-0241-0DDB-8A91EF4EB0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93747" y="1485160"/>
            <a:ext cx="1283732" cy="1283732"/>
          </a:xfrm>
          <a:prstGeom prst="rect">
            <a:avLst/>
          </a:prstGeom>
        </p:spPr>
      </p:pic>
      <p:sp>
        <p:nvSpPr>
          <p:cNvPr id="24" name="Right Arrow 23">
            <a:extLst>
              <a:ext uri="{FF2B5EF4-FFF2-40B4-BE49-F238E27FC236}">
                <a16:creationId xmlns:a16="http://schemas.microsoft.com/office/drawing/2014/main" id="{A98D88AC-2BC8-CFD8-C240-B51916607D9A}"/>
              </a:ext>
            </a:extLst>
          </p:cNvPr>
          <p:cNvSpPr/>
          <p:nvPr/>
        </p:nvSpPr>
        <p:spPr>
          <a:xfrm>
            <a:off x="5149560" y="4000488"/>
            <a:ext cx="1435462" cy="326429"/>
          </a:xfrm>
          <a:prstGeom prst="rightArrow">
            <a:avLst/>
          </a:prstGeom>
          <a:solidFill>
            <a:srgbClr val="A5D6D2"/>
          </a:solidFill>
          <a:ln>
            <a:solidFill>
              <a:srgbClr val="2F83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C03DC52-8F1A-B8EF-9777-854F49903004}"/>
              </a:ext>
            </a:extLst>
          </p:cNvPr>
          <p:cNvSpPr txBox="1"/>
          <p:nvPr/>
        </p:nvSpPr>
        <p:spPr>
          <a:xfrm>
            <a:off x="4886799" y="2659581"/>
            <a:ext cx="1897627" cy="307777"/>
          </a:xfrm>
          <a:prstGeom prst="rect">
            <a:avLst/>
          </a:prstGeom>
          <a:noFill/>
        </p:spPr>
        <p:txBody>
          <a:bodyPr wrap="square" rtlCol="0">
            <a:spAutoFit/>
          </a:bodyPr>
          <a:lstStyle/>
          <a:p>
            <a:pPr algn="ctr"/>
            <a:r>
              <a:rPr lang="en-US" sz="1400" b="1" dirty="0">
                <a:solidFill>
                  <a:srgbClr val="2F837F"/>
                </a:solidFill>
              </a:rPr>
              <a:t>Female Graduate</a:t>
            </a:r>
          </a:p>
        </p:txBody>
      </p:sp>
      <p:sp>
        <p:nvSpPr>
          <p:cNvPr id="31" name="TextBox 30">
            <a:extLst>
              <a:ext uri="{FF2B5EF4-FFF2-40B4-BE49-F238E27FC236}">
                <a16:creationId xmlns:a16="http://schemas.microsoft.com/office/drawing/2014/main" id="{66D367C0-25DA-2A68-6D00-5982D52B4108}"/>
              </a:ext>
            </a:extLst>
          </p:cNvPr>
          <p:cNvSpPr txBox="1"/>
          <p:nvPr/>
        </p:nvSpPr>
        <p:spPr>
          <a:xfrm>
            <a:off x="5163579" y="4305688"/>
            <a:ext cx="1403548" cy="584775"/>
          </a:xfrm>
          <a:prstGeom prst="rect">
            <a:avLst/>
          </a:prstGeom>
          <a:noFill/>
        </p:spPr>
        <p:txBody>
          <a:bodyPr wrap="square" rtlCol="0">
            <a:spAutoFit/>
          </a:bodyPr>
          <a:lstStyle/>
          <a:p>
            <a:r>
              <a:rPr lang="en-US" sz="3200" b="1" dirty="0">
                <a:solidFill>
                  <a:srgbClr val="2F837F"/>
                </a:solidFill>
              </a:rPr>
              <a:t>+ 60%</a:t>
            </a:r>
          </a:p>
        </p:txBody>
      </p:sp>
    </p:spTree>
    <p:custDataLst>
      <p:tags r:id="rId1"/>
    </p:custDataLst>
    <p:extLst>
      <p:ext uri="{BB962C8B-B14F-4D97-AF65-F5344CB8AC3E}">
        <p14:creationId xmlns:p14="http://schemas.microsoft.com/office/powerpoint/2010/main" val="172111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P spid="16" grpId="0"/>
      <p:bldP spid="17" grpId="0"/>
      <p:bldP spid="24" grpId="0" animBg="1"/>
      <p:bldP spid="3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FAE3-4EA6-85B2-435C-285EFEADD7F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6ECEDD4-58FB-BB28-3D20-EB5E1946474B}"/>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E8D55AC7-11B7-2643-5EAC-A319060ED293}"/>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9A5FD5FE-3E18-7A12-3BF2-23AF15EE6D19}"/>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DF8C2D7C-6797-2320-ACF5-4EFA5FE358C9}"/>
              </a:ext>
            </a:extLst>
          </p:cNvPr>
          <p:cNvSpPr txBox="1"/>
          <p:nvPr/>
        </p:nvSpPr>
        <p:spPr>
          <a:xfrm>
            <a:off x="3411794" y="348881"/>
            <a:ext cx="6786306"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Next Steps</a:t>
            </a:r>
            <a:endParaRPr lang="en-DE" sz="5400">
              <a:solidFill>
                <a:srgbClr val="2F837F"/>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0B0366C-0956-2BF8-4561-47BFB06C7D25}"/>
              </a:ext>
            </a:extLst>
          </p:cNvPr>
          <p:cNvSpPr txBox="1"/>
          <p:nvPr/>
        </p:nvSpPr>
        <p:spPr>
          <a:xfrm>
            <a:off x="4507287" y="2134905"/>
            <a:ext cx="5545971" cy="2610843"/>
          </a:xfrm>
          <a:prstGeom prst="rect">
            <a:avLst/>
          </a:prstGeom>
          <a:noFill/>
        </p:spPr>
        <p:txBody>
          <a:bodyPr wrap="square">
            <a:spAutoFit/>
          </a:bodyPr>
          <a:lstStyle/>
          <a:p>
            <a:pPr marL="457200" indent="-457200">
              <a:lnSpc>
                <a:spcPct val="150000"/>
              </a:lnSpc>
              <a:buClr>
                <a:srgbClr val="2F837F"/>
              </a:buClr>
              <a:buFont typeface="Arial" panose="020B0604020202020204" pitchFamily="34" charset="0"/>
              <a:buChar char="•"/>
            </a:pPr>
            <a:r>
              <a:rPr lang="en-GB" sz="2800" dirty="0">
                <a:effectLst/>
                <a:latin typeface="Calibri" panose="020F0502020204030204" pitchFamily="34" charset="0"/>
                <a:cs typeface="Calibri" panose="020F0502020204030204" pitchFamily="34" charset="0"/>
              </a:rPr>
              <a:t>Expand the data set</a:t>
            </a:r>
          </a:p>
          <a:p>
            <a:pPr marL="457200" indent="-457200">
              <a:lnSpc>
                <a:spcPct val="150000"/>
              </a:lnSpc>
              <a:buClr>
                <a:srgbClr val="2F837F"/>
              </a:buClr>
              <a:buFont typeface="Arial" panose="020B0604020202020204" pitchFamily="34" charset="0"/>
              <a:buChar char="•"/>
            </a:pPr>
            <a:r>
              <a:rPr lang="en-GB" sz="2800" dirty="0">
                <a:latin typeface="Calibri" panose="020F0502020204030204" pitchFamily="34" charset="0"/>
                <a:cs typeface="Calibri" panose="020F0502020204030204" pitchFamily="34" charset="0"/>
              </a:rPr>
              <a:t>Narrow your target audience</a:t>
            </a:r>
            <a:endParaRPr lang="en-GB" sz="2800" dirty="0">
              <a:effectLst/>
              <a:latin typeface="Calibri" panose="020F0502020204030204" pitchFamily="34" charset="0"/>
              <a:cs typeface="Calibri" panose="020F0502020204030204" pitchFamily="34" charset="0"/>
            </a:endParaRPr>
          </a:p>
          <a:p>
            <a:pPr marL="457200" indent="-457200">
              <a:lnSpc>
                <a:spcPct val="150000"/>
              </a:lnSpc>
              <a:buClr>
                <a:srgbClr val="2F837F"/>
              </a:buClr>
              <a:buFont typeface="Arial" panose="020B0604020202020204" pitchFamily="34" charset="0"/>
              <a:buChar char="•"/>
            </a:pPr>
            <a:r>
              <a:rPr lang="en-GB" sz="2800" dirty="0">
                <a:effectLst/>
                <a:latin typeface="Calibri" panose="020F0502020204030204" pitchFamily="34" charset="0"/>
                <a:cs typeface="Calibri" panose="020F0502020204030204" pitchFamily="34" charset="0"/>
              </a:rPr>
              <a:t>Implement gamification </a:t>
            </a:r>
            <a:r>
              <a:rPr lang="en-GB" sz="2800" dirty="0">
                <a:latin typeface="Calibri" panose="020F0502020204030204" pitchFamily="34" charset="0"/>
                <a:cs typeface="Calibri" panose="020F0502020204030204" pitchFamily="34" charset="0"/>
              </a:rPr>
              <a:t>a</a:t>
            </a:r>
            <a:r>
              <a:rPr lang="en-GB" sz="2800" dirty="0">
                <a:effectLst/>
                <a:latin typeface="Calibri" panose="020F0502020204030204" pitchFamily="34" charset="0"/>
                <a:cs typeface="Calibri" panose="020F0502020204030204" pitchFamily="34" charset="0"/>
              </a:rPr>
              <a:t>spects</a:t>
            </a:r>
          </a:p>
          <a:p>
            <a:pPr marL="457200" indent="-457200">
              <a:lnSpc>
                <a:spcPct val="150000"/>
              </a:lnSpc>
              <a:buClr>
                <a:srgbClr val="2F837F"/>
              </a:buClr>
              <a:buFont typeface="Arial" panose="020B0604020202020204" pitchFamily="34" charset="0"/>
              <a:buChar char="•"/>
            </a:pPr>
            <a:r>
              <a:rPr lang="en-GB" sz="2800" dirty="0">
                <a:effectLst/>
                <a:latin typeface="Calibri" panose="020F0502020204030204" pitchFamily="34" charset="0"/>
                <a:cs typeface="Calibri" panose="020F0502020204030204" pitchFamily="34" charset="0"/>
              </a:rPr>
              <a:t>Define &amp; measure KPIs</a:t>
            </a:r>
          </a:p>
        </p:txBody>
      </p:sp>
    </p:spTree>
    <p:extLst>
      <p:ext uri="{BB962C8B-B14F-4D97-AF65-F5344CB8AC3E}">
        <p14:creationId xmlns:p14="http://schemas.microsoft.com/office/powerpoint/2010/main" val="216856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CDD2-0CC1-CE04-DC76-754988A293B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B97B819-691E-755B-6F74-D7EB038EC1ED}"/>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AFDC1FDA-536E-A3F7-B7BA-84C8E159E529}"/>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CE445B3A-7FF5-1426-FCFD-0D21F0F7FDCE}"/>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pic>
        <p:nvPicPr>
          <p:cNvPr id="3" name="Picture 2" descr="A logo with grey circles and black text&#10;&#10;AI-generated content may be incorrect.">
            <a:extLst>
              <a:ext uri="{FF2B5EF4-FFF2-40B4-BE49-F238E27FC236}">
                <a16:creationId xmlns:a16="http://schemas.microsoft.com/office/drawing/2014/main" id="{09BB4397-AB3B-CC8B-94F1-FE926060C759}"/>
              </a:ext>
            </a:extLst>
          </p:cNvPr>
          <p:cNvPicPr>
            <a:picLocks noChangeAspect="1"/>
          </p:cNvPicPr>
          <p:nvPr/>
        </p:nvPicPr>
        <p:blipFill>
          <a:blip r:embed="rId6"/>
          <a:srcRect l="9672" t="3785" r="9930" b="4008"/>
          <a:stretch/>
        </p:blipFill>
        <p:spPr>
          <a:xfrm>
            <a:off x="1876728" y="2108331"/>
            <a:ext cx="758416" cy="869804"/>
          </a:xfrm>
          <a:prstGeom prst="rect">
            <a:avLst/>
          </a:prstGeom>
        </p:spPr>
      </p:pic>
      <p:pic>
        <p:nvPicPr>
          <p:cNvPr id="4" name="Picture 3" descr="A logo of a company&#10;&#10;AI-generated content may be incorrect.">
            <a:extLst>
              <a:ext uri="{FF2B5EF4-FFF2-40B4-BE49-F238E27FC236}">
                <a16:creationId xmlns:a16="http://schemas.microsoft.com/office/drawing/2014/main" id="{9FEF445B-FAFF-B3C6-984B-C898D5706BEF}"/>
              </a:ext>
            </a:extLst>
          </p:cNvPr>
          <p:cNvPicPr>
            <a:picLocks noChangeAspect="1"/>
          </p:cNvPicPr>
          <p:nvPr/>
        </p:nvPicPr>
        <p:blipFill>
          <a:blip r:embed="rId7"/>
          <a:srcRect t="21860" b="31861"/>
          <a:stretch/>
        </p:blipFill>
        <p:spPr>
          <a:xfrm>
            <a:off x="1389854" y="3133389"/>
            <a:ext cx="1732163" cy="450910"/>
          </a:xfrm>
          <a:prstGeom prst="rect">
            <a:avLst/>
          </a:prstGeom>
        </p:spPr>
      </p:pic>
      <p:pic>
        <p:nvPicPr>
          <p:cNvPr id="5" name="Picture 2">
            <a:extLst>
              <a:ext uri="{FF2B5EF4-FFF2-40B4-BE49-F238E27FC236}">
                <a16:creationId xmlns:a16="http://schemas.microsoft.com/office/drawing/2014/main" id="{1C89345D-DEED-EC06-2881-6B124DD2A9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4098" y="4161595"/>
            <a:ext cx="1143674" cy="8863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D2751FA7-C5EC-7C92-9DBE-823C7CE73321}"/>
              </a:ext>
            </a:extLst>
          </p:cNvPr>
          <p:cNvGraphicFramePr/>
          <p:nvPr>
            <p:extLst>
              <p:ext uri="{D42A27DB-BD31-4B8C-83A1-F6EECF244321}">
                <p14:modId xmlns:p14="http://schemas.microsoft.com/office/powerpoint/2010/main" val="296233498"/>
              </p:ext>
            </p:extLst>
          </p:nvPr>
        </p:nvGraphicFramePr>
        <p:xfrm>
          <a:off x="3778913" y="1584979"/>
          <a:ext cx="5678985" cy="41474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5D880AFA-717A-14DA-BB27-F1AA9DCA173E}"/>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Approach</a:t>
            </a:r>
            <a:endParaRPr lang="en-DE" sz="5400">
              <a:solidFill>
                <a:srgbClr val="2F837F"/>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8717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6390E-2C63-661F-1061-C9E72A22E9E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9D75010-37C3-3436-0177-43BFA9590DB6}"/>
              </a:ext>
            </a:extLst>
          </p:cNvPr>
          <p:cNvSpPr/>
          <p:nvPr/>
        </p:nvSpPr>
        <p:spPr>
          <a:xfrm>
            <a:off x="-2" y="0"/>
            <a:ext cx="12192000" cy="6858000"/>
          </a:xfrm>
          <a:prstGeom prst="rect">
            <a:avLst/>
          </a:prstGeom>
          <a:solidFill>
            <a:srgbClr val="2F83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21A4A56F-CDA6-C4A0-EE02-DC81CC738751}"/>
              </a:ext>
            </a:extLst>
          </p:cNvPr>
          <p:cNvSpPr txBox="1"/>
          <p:nvPr/>
        </p:nvSpPr>
        <p:spPr>
          <a:xfrm>
            <a:off x="6095998" y="2474892"/>
            <a:ext cx="3962400" cy="1908215"/>
          </a:xfrm>
          <a:prstGeom prst="rect">
            <a:avLst/>
          </a:prstGeom>
          <a:noFill/>
        </p:spPr>
        <p:txBody>
          <a:bodyPr wrap="square" rtlCol="0">
            <a:spAutoFit/>
          </a:bodyPr>
          <a:lstStyle/>
          <a:p>
            <a:pPr marL="742950" indent="-742950">
              <a:spcAft>
                <a:spcPts val="600"/>
              </a:spcAft>
              <a:buFont typeface="+mj-lt"/>
              <a:buAutoNum type="arabicPeriod"/>
            </a:pPr>
            <a:r>
              <a:rPr lang="en-GB" sz="3600" dirty="0">
                <a:solidFill>
                  <a:schemeClr val="bg1"/>
                </a:solidFill>
                <a:latin typeface="Calibri" panose="020F0502020204030204" pitchFamily="34" charset="0"/>
                <a:ea typeface="Aptos" panose="020B0004020202020204" pitchFamily="34" charset="0"/>
              </a:rPr>
              <a:t>Loyalty Points</a:t>
            </a:r>
          </a:p>
          <a:p>
            <a:pPr marL="742950" indent="-742950">
              <a:spcAft>
                <a:spcPts val="600"/>
              </a:spcAft>
              <a:buFont typeface="+mj-lt"/>
              <a:buAutoNum type="arabicPeriod"/>
            </a:pPr>
            <a:r>
              <a:rPr lang="en-GB" sz="3600" dirty="0">
                <a:solidFill>
                  <a:schemeClr val="bg1"/>
                </a:solidFill>
                <a:latin typeface="Calibri" panose="020F0502020204030204" pitchFamily="34" charset="0"/>
                <a:ea typeface="Aptos" panose="020B0004020202020204" pitchFamily="34" charset="0"/>
              </a:rPr>
              <a:t>Audience</a:t>
            </a:r>
          </a:p>
          <a:p>
            <a:pPr marL="742950" indent="-742950">
              <a:spcAft>
                <a:spcPts val="600"/>
              </a:spcAft>
              <a:buFont typeface="+mj-lt"/>
              <a:buAutoNum type="arabicPeriod"/>
            </a:pPr>
            <a:r>
              <a:rPr lang="en-GB" sz="3600" dirty="0">
                <a:solidFill>
                  <a:schemeClr val="bg1"/>
                </a:solidFill>
                <a:effectLst/>
                <a:latin typeface="Calibri" panose="020F0502020204030204" pitchFamily="34" charset="0"/>
                <a:ea typeface="Aptos" panose="020B0004020202020204" pitchFamily="34" charset="0"/>
              </a:rPr>
              <a:t>Reviews</a:t>
            </a:r>
          </a:p>
        </p:txBody>
      </p:sp>
    </p:spTree>
    <p:extLst>
      <p:ext uri="{BB962C8B-B14F-4D97-AF65-F5344CB8AC3E}">
        <p14:creationId xmlns:p14="http://schemas.microsoft.com/office/powerpoint/2010/main" val="144343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D15C1-6FF4-4030-4BC0-149B539F24E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8F0D535-9504-37FD-19A5-A090DB8BE41A}"/>
              </a:ext>
            </a:extLst>
          </p:cNvPr>
          <p:cNvSpPr txBox="1"/>
          <p:nvPr/>
        </p:nvSpPr>
        <p:spPr>
          <a:xfrm>
            <a:off x="3834811" y="2160786"/>
            <a:ext cx="6936107" cy="1107996"/>
          </a:xfrm>
          <a:prstGeom prst="rect">
            <a:avLst/>
          </a:prstGeom>
          <a:noFill/>
        </p:spPr>
        <p:txBody>
          <a:bodyPr wrap="square" rtlCol="0">
            <a:spAutoFit/>
          </a:bodyPr>
          <a:lstStyle/>
          <a:p>
            <a:r>
              <a:rPr lang="en-GB" sz="6600" b="1" dirty="0">
                <a:solidFill>
                  <a:srgbClr val="2F837F"/>
                </a:solidFill>
                <a:latin typeface="Calibri" panose="020F0502020204030204" pitchFamily="34" charset="0"/>
                <a:cs typeface="Calibri" panose="020F0502020204030204" pitchFamily="34" charset="0"/>
              </a:rPr>
              <a:t>Loyalty Points</a:t>
            </a:r>
          </a:p>
        </p:txBody>
      </p:sp>
      <p:sp>
        <p:nvSpPr>
          <p:cNvPr id="2" name="Rectangle 1">
            <a:extLst>
              <a:ext uri="{FF2B5EF4-FFF2-40B4-BE49-F238E27FC236}">
                <a16:creationId xmlns:a16="http://schemas.microsoft.com/office/drawing/2014/main" id="{0302278D-BD0F-427D-6744-FD59E106BD13}"/>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4" name="Rectangle 3">
            <a:extLst>
              <a:ext uri="{FF2B5EF4-FFF2-40B4-BE49-F238E27FC236}">
                <a16:creationId xmlns:a16="http://schemas.microsoft.com/office/drawing/2014/main" id="{140BC67F-33E6-EF4C-2866-71F87377CE90}"/>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5" name="Picture 4" descr="A black and white image of a turtle&#10;&#10;AI-generated content may be incorrect.">
            <a:extLst>
              <a:ext uri="{FF2B5EF4-FFF2-40B4-BE49-F238E27FC236}">
                <a16:creationId xmlns:a16="http://schemas.microsoft.com/office/drawing/2014/main" id="{DEA5C62A-30B8-EED9-07B3-391C7E5697AF}"/>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Tree>
    <p:extLst>
      <p:ext uri="{BB962C8B-B14F-4D97-AF65-F5344CB8AC3E}">
        <p14:creationId xmlns:p14="http://schemas.microsoft.com/office/powerpoint/2010/main" val="324048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4093B-61CA-126E-0B2A-A4D75F4011B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6A301CA-62B1-7746-2400-CC2DF4B71AF6}"/>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F35BF7BD-0C6D-3D00-164E-BB4C174AAF98}"/>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76AF5FE1-B001-DB15-B19E-89FA0AB3F72B}"/>
              </a:ext>
            </a:extLst>
          </p:cNvPr>
          <p:cNvPicPr>
            <a:picLocks noChangeAspect="1"/>
          </p:cNvPicPr>
          <p:nvPr/>
        </p:nvPicPr>
        <p:blipFill>
          <a:blip r:embed="rId3">
            <a:duotone>
              <a:prstClr val="black"/>
              <a:srgbClr val="2F837F">
                <a:tint val="45000"/>
                <a:satMod val="400000"/>
              </a:srgbClr>
            </a:duotone>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DD2B8BDD-288D-4914-E443-6278F7CE9016}"/>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Purpose of loyalty programmes</a:t>
            </a:r>
            <a:endParaRPr lang="en-DE" sz="5400">
              <a:solidFill>
                <a:srgbClr val="2F837F"/>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3D995F9-0C4D-BC57-F935-B95DD23A8006}"/>
              </a:ext>
            </a:extLst>
          </p:cNvPr>
          <p:cNvSpPr txBox="1"/>
          <p:nvPr/>
        </p:nvSpPr>
        <p:spPr>
          <a:xfrm>
            <a:off x="3801715" y="2163014"/>
            <a:ext cx="6148529" cy="1077218"/>
          </a:xfrm>
          <a:prstGeom prst="rect">
            <a:avLst/>
          </a:prstGeom>
          <a:noFill/>
        </p:spPr>
        <p:txBody>
          <a:bodyPr wrap="square">
            <a:spAutoFit/>
          </a:bodyPr>
          <a:lstStyle/>
          <a:p>
            <a:r>
              <a:rPr lang="en-GB" sz="3200" b="1" dirty="0">
                <a:solidFill>
                  <a:srgbClr val="2F837F"/>
                </a:solidFill>
                <a:effectLst/>
                <a:cs typeface="Calibri" panose="020F0502020204030204" pitchFamily="34" charset="0"/>
              </a:rPr>
              <a:t>“ Twice as many </a:t>
            </a:r>
            <a:r>
              <a:rPr lang="en-GB" dirty="0">
                <a:solidFill>
                  <a:srgbClr val="110E1D"/>
                </a:solidFill>
                <a:effectLst/>
                <a:cs typeface="Calibri" panose="020F0502020204030204" pitchFamily="34" charset="0"/>
              </a:rPr>
              <a:t>companies want to increase their investment in customer retention versus acquisition.</a:t>
            </a:r>
            <a:r>
              <a:rPr lang="en-GB" sz="3200" b="1" dirty="0">
                <a:solidFill>
                  <a:srgbClr val="2F837F"/>
                </a:solidFill>
                <a:effectLst/>
                <a:cs typeface="Calibri" panose="020F0502020204030204" pitchFamily="34" charset="0"/>
              </a:rPr>
              <a:t> ”</a:t>
            </a:r>
            <a:endParaRPr lang="en-GB" sz="3200" dirty="0">
              <a:solidFill>
                <a:srgbClr val="110E1D"/>
              </a:solidFill>
              <a:effectLst/>
              <a:cs typeface="Calibri" panose="020F0502020204030204" pitchFamily="34" charset="0"/>
            </a:endParaRPr>
          </a:p>
        </p:txBody>
      </p:sp>
      <p:pic>
        <p:nvPicPr>
          <p:cNvPr id="16" name="Picture 15" descr="A person in an astronaut suit riding a bicycle&#10;&#10;AI-generated content may be incorrect.">
            <a:extLst>
              <a:ext uri="{FF2B5EF4-FFF2-40B4-BE49-F238E27FC236}">
                <a16:creationId xmlns:a16="http://schemas.microsoft.com/office/drawing/2014/main" id="{8443E65E-B5B2-73A1-45F2-5D20FC88AC5D}"/>
              </a:ext>
            </a:extLst>
          </p:cNvPr>
          <p:cNvPicPr>
            <a:picLocks noChangeAspect="1"/>
          </p:cNvPicPr>
          <p:nvPr/>
        </p:nvPicPr>
        <p:blipFill>
          <a:blip r:embed="rId5"/>
          <a:stretch>
            <a:fillRect/>
          </a:stretch>
        </p:blipFill>
        <p:spPr>
          <a:xfrm>
            <a:off x="563323" y="1147737"/>
            <a:ext cx="1874147" cy="2648494"/>
          </a:xfrm>
          <a:prstGeom prst="rect">
            <a:avLst/>
          </a:prstGeom>
        </p:spPr>
      </p:pic>
      <p:sp>
        <p:nvSpPr>
          <p:cNvPr id="18" name="TextBox 17">
            <a:extLst>
              <a:ext uri="{FF2B5EF4-FFF2-40B4-BE49-F238E27FC236}">
                <a16:creationId xmlns:a16="http://schemas.microsoft.com/office/drawing/2014/main" id="{17AF1488-0B18-39E4-B39A-531B91B00DE0}"/>
              </a:ext>
            </a:extLst>
          </p:cNvPr>
          <p:cNvSpPr txBox="1"/>
          <p:nvPr/>
        </p:nvSpPr>
        <p:spPr>
          <a:xfrm>
            <a:off x="3801715" y="4432484"/>
            <a:ext cx="7043265" cy="1077218"/>
          </a:xfrm>
          <a:prstGeom prst="rect">
            <a:avLst/>
          </a:prstGeom>
          <a:noFill/>
        </p:spPr>
        <p:txBody>
          <a:bodyPr wrap="square">
            <a:spAutoFit/>
          </a:bodyPr>
          <a:lstStyle/>
          <a:p>
            <a:r>
              <a:rPr lang="en-GB" sz="3200" b="1" dirty="0">
                <a:solidFill>
                  <a:srgbClr val="2F837F"/>
                </a:solidFill>
                <a:effectLst/>
                <a:cs typeface="Calibri" panose="020F0502020204030204" pitchFamily="34" charset="0"/>
              </a:rPr>
              <a:t>“ </a:t>
            </a:r>
            <a:r>
              <a:rPr lang="en-GB" sz="3200" b="1" dirty="0">
                <a:solidFill>
                  <a:srgbClr val="2F837F"/>
                </a:solidFill>
              </a:rPr>
              <a:t>83.0% </a:t>
            </a:r>
            <a:r>
              <a:rPr lang="en-GB" dirty="0"/>
              <a:t>of companies who measure the ROI reported positive results, with the reported ROI being </a:t>
            </a:r>
            <a:r>
              <a:rPr lang="en-GB" sz="3200" b="1" dirty="0">
                <a:solidFill>
                  <a:srgbClr val="2F837F"/>
                </a:solidFill>
              </a:rPr>
              <a:t>5.2X </a:t>
            </a:r>
            <a:r>
              <a:rPr lang="en-GB" dirty="0"/>
              <a:t>on average. </a:t>
            </a:r>
            <a:r>
              <a:rPr lang="en-GB" sz="3200" b="1" dirty="0">
                <a:solidFill>
                  <a:srgbClr val="2F837F"/>
                </a:solidFill>
                <a:effectLst/>
                <a:cs typeface="Calibri" panose="020F0502020204030204" pitchFamily="34" charset="0"/>
              </a:rPr>
              <a:t>”</a:t>
            </a:r>
            <a:endParaRPr lang="en-US" sz="3200" dirty="0"/>
          </a:p>
        </p:txBody>
      </p:sp>
      <p:pic>
        <p:nvPicPr>
          <p:cNvPr id="20" name="Picture 19" descr="A cover of a magazine with two robots&#10;&#10;AI-generated content may be incorrect.">
            <a:extLst>
              <a:ext uri="{FF2B5EF4-FFF2-40B4-BE49-F238E27FC236}">
                <a16:creationId xmlns:a16="http://schemas.microsoft.com/office/drawing/2014/main" id="{E0EE226F-D4E2-33DA-0778-A7A060030891}"/>
              </a:ext>
            </a:extLst>
          </p:cNvPr>
          <p:cNvPicPr>
            <a:picLocks noChangeAspect="1"/>
          </p:cNvPicPr>
          <p:nvPr/>
        </p:nvPicPr>
        <p:blipFill>
          <a:blip r:embed="rId6"/>
          <a:stretch>
            <a:fillRect/>
          </a:stretch>
        </p:blipFill>
        <p:spPr>
          <a:xfrm>
            <a:off x="563323" y="3876485"/>
            <a:ext cx="1874147" cy="2657541"/>
          </a:xfrm>
          <a:prstGeom prst="rect">
            <a:avLst/>
          </a:prstGeom>
        </p:spPr>
      </p:pic>
    </p:spTree>
    <p:extLst>
      <p:ext uri="{BB962C8B-B14F-4D97-AF65-F5344CB8AC3E}">
        <p14:creationId xmlns:p14="http://schemas.microsoft.com/office/powerpoint/2010/main" val="397154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2EB9B-1B39-40A9-D9F5-DBBE9938647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B6CCDBAB-A77E-E5D0-9A5E-05FE4DCC3D60}"/>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1617756A-BAEF-825B-855B-202C13415029}"/>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2A985803-41F7-5EE0-8CAB-242059C30364}"/>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573E292A-FBFE-2F53-B6C7-3DBB0B97F18A}"/>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Loyalty Points</a:t>
            </a:r>
            <a:endParaRPr lang="en-DE" sz="5400">
              <a:solidFill>
                <a:srgbClr val="2F837F"/>
              </a:solidFill>
              <a:latin typeface="Calibri" panose="020F0502020204030204" pitchFamily="34" charset="0"/>
              <a:cs typeface="Calibri" panose="020F0502020204030204" pitchFamily="34" charset="0"/>
            </a:endParaRPr>
          </a:p>
        </p:txBody>
      </p:sp>
      <p:pic>
        <p:nvPicPr>
          <p:cNvPr id="4" name="Picture 3" descr="A comparison of a graph&#10;&#10;AI-generated content may be incorrect.">
            <a:extLst>
              <a:ext uri="{FF2B5EF4-FFF2-40B4-BE49-F238E27FC236}">
                <a16:creationId xmlns:a16="http://schemas.microsoft.com/office/drawing/2014/main" id="{357BF485-888F-B4C3-6B80-A777CC2744A5}"/>
              </a:ext>
            </a:extLst>
          </p:cNvPr>
          <p:cNvPicPr>
            <a:picLocks noChangeAspect="1"/>
          </p:cNvPicPr>
          <p:nvPr/>
        </p:nvPicPr>
        <p:blipFill>
          <a:blip r:embed="rId6"/>
          <a:srcRect r="74305"/>
          <a:stretch/>
        </p:blipFill>
        <p:spPr>
          <a:xfrm>
            <a:off x="1632029" y="1063657"/>
            <a:ext cx="4282634" cy="5555684"/>
          </a:xfrm>
          <a:prstGeom prst="rect">
            <a:avLst/>
          </a:prstGeom>
        </p:spPr>
      </p:pic>
      <p:sp>
        <p:nvSpPr>
          <p:cNvPr id="5" name="Up Arrow 4">
            <a:extLst>
              <a:ext uri="{FF2B5EF4-FFF2-40B4-BE49-F238E27FC236}">
                <a16:creationId xmlns:a16="http://schemas.microsoft.com/office/drawing/2014/main" id="{60C0B973-AF87-C915-B0CD-532227FE2CAD}"/>
              </a:ext>
            </a:extLst>
          </p:cNvPr>
          <p:cNvSpPr/>
          <p:nvPr/>
        </p:nvSpPr>
        <p:spPr>
          <a:xfrm rot="5400000">
            <a:off x="3913114" y="3044651"/>
            <a:ext cx="1012723" cy="1750142"/>
          </a:xfrm>
          <a:prstGeom prst="upArrow">
            <a:avLst/>
          </a:prstGeom>
          <a:solidFill>
            <a:srgbClr val="2F837F"/>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Goal</a:t>
            </a:r>
          </a:p>
        </p:txBody>
      </p:sp>
      <p:sp>
        <p:nvSpPr>
          <p:cNvPr id="6" name="TextBox 5">
            <a:extLst>
              <a:ext uri="{FF2B5EF4-FFF2-40B4-BE49-F238E27FC236}">
                <a16:creationId xmlns:a16="http://schemas.microsoft.com/office/drawing/2014/main" id="{3190D677-D0B4-F05A-2461-6E0AFD23E1F6}"/>
              </a:ext>
            </a:extLst>
          </p:cNvPr>
          <p:cNvSpPr txBox="1"/>
          <p:nvPr/>
        </p:nvSpPr>
        <p:spPr>
          <a:xfrm>
            <a:off x="7451070" y="2212983"/>
            <a:ext cx="3198441" cy="2800767"/>
          </a:xfrm>
          <a:prstGeom prst="rect">
            <a:avLst/>
          </a:prstGeom>
          <a:noFill/>
        </p:spPr>
        <p:txBody>
          <a:bodyPr wrap="square">
            <a:spAutoFit/>
          </a:bodyPr>
          <a:lstStyle/>
          <a:p>
            <a:r>
              <a:rPr lang="en-GB" sz="3200" b="1" dirty="0">
                <a:solidFill>
                  <a:srgbClr val="2F837F"/>
                </a:solidFill>
                <a:latin typeface="Calibri" panose="020F0502020204030204" pitchFamily="34" charset="0"/>
                <a:cs typeface="Calibri" panose="020F0502020204030204" pitchFamily="34" charset="0"/>
              </a:rPr>
              <a:t>Variables</a:t>
            </a:r>
            <a:endParaRPr lang="en-GB" sz="3200" b="1" dirty="0">
              <a:solidFill>
                <a:srgbClr val="2F837F"/>
              </a:solidFill>
              <a:effectLst/>
              <a:latin typeface="Calibri" panose="020F0502020204030204" pitchFamily="34" charset="0"/>
              <a:cs typeface="Calibri" panose="020F0502020204030204" pitchFamily="34" charset="0"/>
            </a:endParaRP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Remuneration</a:t>
            </a: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Spending Score</a:t>
            </a: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Age</a:t>
            </a: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Gender</a:t>
            </a: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Education</a:t>
            </a:r>
          </a:p>
          <a:p>
            <a:pPr marL="342900" indent="-342900">
              <a:buClr>
                <a:srgbClr val="2F837F"/>
              </a:buClr>
              <a:buFont typeface="Arial" panose="020B0604020202020204" pitchFamily="34" charset="0"/>
              <a:buChar char="•"/>
            </a:pPr>
            <a:r>
              <a:rPr lang="en-GB" sz="2400" dirty="0">
                <a:solidFill>
                  <a:srgbClr val="110E1D"/>
                </a:solidFill>
                <a:latin typeface="Calibri" panose="020F0502020204030204" pitchFamily="34" charset="0"/>
                <a:cs typeface="Calibri" panose="020F0502020204030204" pitchFamily="34" charset="0"/>
              </a:rPr>
              <a:t>Product Codes</a:t>
            </a:r>
            <a:endParaRPr lang="en-GB" dirty="0">
              <a:solidFill>
                <a:srgbClr val="110E1D"/>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62907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2D98B-1D1E-B118-845A-40C2CF3B9D3B}"/>
            </a:ext>
          </a:extLst>
        </p:cNvPr>
        <p:cNvGrpSpPr/>
        <p:nvPr/>
      </p:nvGrpSpPr>
      <p:grpSpPr>
        <a:xfrm>
          <a:off x="0" y="0"/>
          <a:ext cx="0" cy="0"/>
          <a:chOff x="0" y="0"/>
          <a:chExt cx="0" cy="0"/>
        </a:xfrm>
      </p:grpSpPr>
      <p:pic>
        <p:nvPicPr>
          <p:cNvPr id="28" name="Picture 27" descr="A graph with blue dots and a line&#10;&#10;AI-generated content may be incorrect.">
            <a:extLst>
              <a:ext uri="{FF2B5EF4-FFF2-40B4-BE49-F238E27FC236}">
                <a16:creationId xmlns:a16="http://schemas.microsoft.com/office/drawing/2014/main" id="{D4D12A26-C87E-73F5-B053-F03DDF241037}"/>
              </a:ext>
            </a:extLst>
          </p:cNvPr>
          <p:cNvPicPr>
            <a:picLocks noChangeAspect="1"/>
          </p:cNvPicPr>
          <p:nvPr/>
        </p:nvPicPr>
        <p:blipFill>
          <a:blip r:embed="rId3"/>
          <a:stretch>
            <a:fillRect/>
          </a:stretch>
        </p:blipFill>
        <p:spPr>
          <a:xfrm>
            <a:off x="5879717" y="1429042"/>
            <a:ext cx="5184673" cy="4401438"/>
          </a:xfrm>
          <a:prstGeom prst="rect">
            <a:avLst/>
          </a:prstGeom>
        </p:spPr>
      </p:pic>
      <p:sp>
        <p:nvSpPr>
          <p:cNvPr id="11" name="Rectangle 10">
            <a:extLst>
              <a:ext uri="{FF2B5EF4-FFF2-40B4-BE49-F238E27FC236}">
                <a16:creationId xmlns:a16="http://schemas.microsoft.com/office/drawing/2014/main" id="{F7BE1D24-587A-2D89-173F-F5DEBF6BC53E}"/>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9E75E5D2-3D1A-0D01-BB99-DC8B31A61D34}"/>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A39F453E-DBC4-9F53-A01A-E8A794189EB6}"/>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24D94A3D-FBB1-96CF-2ED4-A2F93E2E04B1}"/>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Impact on Loyalty Points</a:t>
            </a:r>
            <a:endParaRPr lang="en-DE" sz="5400">
              <a:solidFill>
                <a:srgbClr val="2F837F"/>
              </a:solidFill>
              <a:latin typeface="Calibri" panose="020F0502020204030204" pitchFamily="34" charset="0"/>
              <a:cs typeface="Calibri" panose="020F0502020204030204" pitchFamily="34" charset="0"/>
            </a:endParaRPr>
          </a:p>
        </p:txBody>
      </p:sp>
      <p:pic>
        <p:nvPicPr>
          <p:cNvPr id="38" name="Picture 37" descr="A graph with blue dots and a line&#10;&#10;AI-generated content may be incorrect.">
            <a:extLst>
              <a:ext uri="{FF2B5EF4-FFF2-40B4-BE49-F238E27FC236}">
                <a16:creationId xmlns:a16="http://schemas.microsoft.com/office/drawing/2014/main" id="{2568F2FA-C511-DE1B-BDC4-ED605436C5FE}"/>
              </a:ext>
            </a:extLst>
          </p:cNvPr>
          <p:cNvPicPr>
            <a:picLocks noChangeAspect="1"/>
          </p:cNvPicPr>
          <p:nvPr/>
        </p:nvPicPr>
        <p:blipFill>
          <a:blip r:embed="rId6"/>
          <a:stretch>
            <a:fillRect/>
          </a:stretch>
        </p:blipFill>
        <p:spPr>
          <a:xfrm>
            <a:off x="529924" y="1429042"/>
            <a:ext cx="5349793" cy="4539514"/>
          </a:xfrm>
          <a:prstGeom prst="rect">
            <a:avLst/>
          </a:prstGeom>
        </p:spPr>
      </p:pic>
    </p:spTree>
    <p:extLst>
      <p:ext uri="{BB962C8B-B14F-4D97-AF65-F5344CB8AC3E}">
        <p14:creationId xmlns:p14="http://schemas.microsoft.com/office/powerpoint/2010/main" val="176605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F904-8A7E-2240-DD37-3702C7ECB5B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0E4911E-881A-A868-8A68-8D43DDD03819}"/>
              </a:ext>
            </a:extLst>
          </p:cNvPr>
          <p:cNvSpPr/>
          <p:nvPr/>
        </p:nvSpPr>
        <p:spPr>
          <a:xfrm>
            <a:off x="-11290" y="6687786"/>
            <a:ext cx="12203289" cy="170214"/>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40373B"/>
              </a:solidFill>
            </a:endParaRPr>
          </a:p>
        </p:txBody>
      </p:sp>
      <p:sp>
        <p:nvSpPr>
          <p:cNvPr id="8" name="Rectangle 7">
            <a:extLst>
              <a:ext uri="{FF2B5EF4-FFF2-40B4-BE49-F238E27FC236}">
                <a16:creationId xmlns:a16="http://schemas.microsoft.com/office/drawing/2014/main" id="{C71306BF-6C2B-4330-BCC9-9925E8C6E8C0}"/>
              </a:ext>
            </a:extLst>
          </p:cNvPr>
          <p:cNvSpPr/>
          <p:nvPr/>
        </p:nvSpPr>
        <p:spPr>
          <a:xfrm>
            <a:off x="0" y="948930"/>
            <a:ext cx="12204000" cy="36000"/>
          </a:xfrm>
          <a:prstGeom prst="rect">
            <a:avLst/>
          </a:prstGeom>
          <a:solidFill>
            <a:srgbClr val="A5D6D2"/>
          </a:solidFill>
          <a:ln>
            <a:solidFill>
              <a:srgbClr val="A5D6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rgbClr val="3DBCB1"/>
              </a:solidFill>
              <a:highlight>
                <a:srgbClr val="195876"/>
              </a:highlight>
            </a:endParaRPr>
          </a:p>
        </p:txBody>
      </p:sp>
      <p:pic>
        <p:nvPicPr>
          <p:cNvPr id="2" name="Picture 1" descr="A black and white image of a turtle&#10;&#10;AI-generated content may be incorrect.">
            <a:extLst>
              <a:ext uri="{FF2B5EF4-FFF2-40B4-BE49-F238E27FC236}">
                <a16:creationId xmlns:a16="http://schemas.microsoft.com/office/drawing/2014/main" id="{0880485D-06EF-B4B1-5F9B-88BE680D046D}"/>
              </a:ext>
            </a:extLst>
          </p:cNvPr>
          <p:cNvPicPr>
            <a:picLocks noChangeAspect="1"/>
          </p:cNvPicPr>
          <p:nvPr/>
        </p:nvPicPr>
        <p:blipFill>
          <a:blip r:embed="rId4">
            <a:duotone>
              <a:prstClr val="black"/>
              <a:srgbClr val="2F837F">
                <a:tint val="45000"/>
                <a:satMod val="400000"/>
              </a:srgbClr>
            </a:duotone>
            <a:extLst>
              <a:ext uri="{BEBA8EAE-BF5A-486C-A8C5-ECC9F3942E4B}">
                <a14:imgProps xmlns:a14="http://schemas.microsoft.com/office/drawing/2010/main">
                  <a14:imgLayer r:embed="rId5">
                    <a14:imgEffect>
                      <a14:artisticChalkSketch/>
                    </a14:imgEffect>
                  </a14:imgLayer>
                </a14:imgProps>
              </a:ext>
            </a:extLst>
          </a:blip>
          <a:stretch>
            <a:fillRect/>
          </a:stretch>
        </p:blipFill>
        <p:spPr>
          <a:xfrm flipH="1">
            <a:off x="11064390" y="78703"/>
            <a:ext cx="876576" cy="810832"/>
          </a:xfrm>
          <a:prstGeom prst="rect">
            <a:avLst/>
          </a:prstGeom>
        </p:spPr>
      </p:pic>
      <p:sp>
        <p:nvSpPr>
          <p:cNvPr id="7" name="TextBox 6">
            <a:extLst>
              <a:ext uri="{FF2B5EF4-FFF2-40B4-BE49-F238E27FC236}">
                <a16:creationId xmlns:a16="http://schemas.microsoft.com/office/drawing/2014/main" id="{8238C1E2-1B09-AF0A-5570-362BB2C716E5}"/>
              </a:ext>
            </a:extLst>
          </p:cNvPr>
          <p:cNvSpPr txBox="1"/>
          <p:nvPr/>
        </p:nvSpPr>
        <p:spPr>
          <a:xfrm>
            <a:off x="445335" y="348881"/>
            <a:ext cx="9752765" cy="646331"/>
          </a:xfrm>
          <a:prstGeom prst="rect">
            <a:avLst/>
          </a:prstGeom>
          <a:noFill/>
        </p:spPr>
        <p:txBody>
          <a:bodyPr wrap="square" rtlCol="0">
            <a:spAutoFit/>
          </a:bodyPr>
          <a:lstStyle/>
          <a:p>
            <a:r>
              <a:rPr lang="en-GB" sz="3600" b="1" dirty="0">
                <a:solidFill>
                  <a:srgbClr val="2F837F"/>
                </a:solidFill>
                <a:latin typeface="Calibri" panose="020F0502020204030204" pitchFamily="34" charset="0"/>
                <a:cs typeface="Calibri" panose="020F0502020204030204" pitchFamily="34" charset="0"/>
              </a:rPr>
              <a:t>Impact on Loyalty Points</a:t>
            </a:r>
            <a:endParaRPr lang="en-DE" sz="5400">
              <a:solidFill>
                <a:srgbClr val="2F837F"/>
              </a:solidFill>
              <a:latin typeface="Calibri" panose="020F0502020204030204" pitchFamily="34" charset="0"/>
              <a:cs typeface="Calibri" panose="020F0502020204030204" pitchFamily="34" charset="0"/>
            </a:endParaRPr>
          </a:p>
        </p:txBody>
      </p:sp>
      <p:pic>
        <p:nvPicPr>
          <p:cNvPr id="4" name="Picture 3" descr="A comparison of a graph&#10;&#10;AI-generated content may be incorrect.">
            <a:extLst>
              <a:ext uri="{FF2B5EF4-FFF2-40B4-BE49-F238E27FC236}">
                <a16:creationId xmlns:a16="http://schemas.microsoft.com/office/drawing/2014/main" id="{53C6BC1A-B32E-6636-7249-466903783E0C}"/>
              </a:ext>
            </a:extLst>
          </p:cNvPr>
          <p:cNvPicPr>
            <a:picLocks noChangeAspect="1"/>
          </p:cNvPicPr>
          <p:nvPr/>
        </p:nvPicPr>
        <p:blipFill>
          <a:blip r:embed="rId6"/>
          <a:srcRect r="74291"/>
          <a:stretch/>
        </p:blipFill>
        <p:spPr>
          <a:xfrm>
            <a:off x="333840" y="1112013"/>
            <a:ext cx="3566060" cy="4623629"/>
          </a:xfrm>
          <a:prstGeom prst="rect">
            <a:avLst/>
          </a:prstGeom>
        </p:spPr>
      </p:pic>
      <p:pic>
        <p:nvPicPr>
          <p:cNvPr id="6" name="Picture 5" descr="A comparison of a graph&#10;&#10;AI-generated content may be incorrect.">
            <a:extLst>
              <a:ext uri="{FF2B5EF4-FFF2-40B4-BE49-F238E27FC236}">
                <a16:creationId xmlns:a16="http://schemas.microsoft.com/office/drawing/2014/main" id="{57936800-C164-381A-70AD-CA99CDB5BEFB}"/>
              </a:ext>
            </a:extLst>
          </p:cNvPr>
          <p:cNvPicPr>
            <a:picLocks noChangeAspect="1"/>
          </p:cNvPicPr>
          <p:nvPr/>
        </p:nvPicPr>
        <p:blipFill>
          <a:blip r:embed="rId7"/>
          <a:srcRect r="74142"/>
          <a:stretch/>
        </p:blipFill>
        <p:spPr>
          <a:xfrm>
            <a:off x="4097967" y="1112013"/>
            <a:ext cx="3586752" cy="4623630"/>
          </a:xfrm>
          <a:prstGeom prst="rect">
            <a:avLst/>
          </a:prstGeom>
        </p:spPr>
      </p:pic>
      <p:sp>
        <p:nvSpPr>
          <p:cNvPr id="9" name="TextBox 8">
            <a:extLst>
              <a:ext uri="{FF2B5EF4-FFF2-40B4-BE49-F238E27FC236}">
                <a16:creationId xmlns:a16="http://schemas.microsoft.com/office/drawing/2014/main" id="{0AE52673-5159-006B-A0A8-B2FB74B439BE}"/>
              </a:ext>
            </a:extLst>
          </p:cNvPr>
          <p:cNvSpPr txBox="1"/>
          <p:nvPr/>
        </p:nvSpPr>
        <p:spPr>
          <a:xfrm>
            <a:off x="923134" y="5822039"/>
            <a:ext cx="2932387" cy="369332"/>
          </a:xfrm>
          <a:prstGeom prst="rect">
            <a:avLst/>
          </a:prstGeom>
          <a:noFill/>
        </p:spPr>
        <p:txBody>
          <a:bodyPr wrap="square" rtlCol="0">
            <a:spAutoFit/>
          </a:bodyPr>
          <a:lstStyle/>
          <a:p>
            <a:r>
              <a:rPr lang="en-US" dirty="0"/>
              <a:t> 44% Males &amp; 56% Females</a:t>
            </a:r>
          </a:p>
        </p:txBody>
      </p:sp>
      <p:sp>
        <p:nvSpPr>
          <p:cNvPr id="10" name="TextBox 9">
            <a:extLst>
              <a:ext uri="{FF2B5EF4-FFF2-40B4-BE49-F238E27FC236}">
                <a16:creationId xmlns:a16="http://schemas.microsoft.com/office/drawing/2014/main" id="{2D5D522F-2D9C-54EC-A305-96555D977DF8}"/>
              </a:ext>
            </a:extLst>
          </p:cNvPr>
          <p:cNvSpPr txBox="1"/>
          <p:nvPr/>
        </p:nvSpPr>
        <p:spPr>
          <a:xfrm>
            <a:off x="4635806" y="5823381"/>
            <a:ext cx="2932387" cy="369332"/>
          </a:xfrm>
          <a:prstGeom prst="rect">
            <a:avLst/>
          </a:prstGeom>
          <a:noFill/>
        </p:spPr>
        <p:txBody>
          <a:bodyPr wrap="square" rtlCol="0">
            <a:spAutoFit/>
          </a:bodyPr>
          <a:lstStyle/>
          <a:p>
            <a:pPr algn="ctr"/>
            <a:r>
              <a:rPr lang="en-US" dirty="0"/>
              <a:t>&gt;88% at least graduate</a:t>
            </a:r>
          </a:p>
        </p:txBody>
      </p:sp>
      <p:pic>
        <p:nvPicPr>
          <p:cNvPr id="17" name="Picture 16" descr="A graph of a number of colored boxes&#10;&#10;AI-generated content may be incorrect.">
            <a:extLst>
              <a:ext uri="{FF2B5EF4-FFF2-40B4-BE49-F238E27FC236}">
                <a16:creationId xmlns:a16="http://schemas.microsoft.com/office/drawing/2014/main" id="{769461C5-CD51-E617-781C-884C4F9CD666}"/>
              </a:ext>
            </a:extLst>
          </p:cNvPr>
          <p:cNvPicPr>
            <a:picLocks noChangeAspect="1"/>
          </p:cNvPicPr>
          <p:nvPr/>
        </p:nvPicPr>
        <p:blipFill>
          <a:blip r:embed="rId8"/>
          <a:stretch>
            <a:fillRect/>
          </a:stretch>
        </p:blipFill>
        <p:spPr>
          <a:xfrm>
            <a:off x="7882786" y="1208653"/>
            <a:ext cx="3434143" cy="4379399"/>
          </a:xfrm>
          <a:prstGeom prst="rect">
            <a:avLst/>
          </a:prstGeom>
        </p:spPr>
      </p:pic>
      <p:sp>
        <p:nvSpPr>
          <p:cNvPr id="20" name="Down Arrow 19">
            <a:extLst>
              <a:ext uri="{FF2B5EF4-FFF2-40B4-BE49-F238E27FC236}">
                <a16:creationId xmlns:a16="http://schemas.microsoft.com/office/drawing/2014/main" id="{CF91CE54-3606-D6EF-9758-EB12BB9169DF}"/>
              </a:ext>
            </a:extLst>
          </p:cNvPr>
          <p:cNvSpPr/>
          <p:nvPr/>
        </p:nvSpPr>
        <p:spPr>
          <a:xfrm>
            <a:off x="9168580" y="5508401"/>
            <a:ext cx="167148" cy="374968"/>
          </a:xfrm>
          <a:prstGeom prst="downArrow">
            <a:avLst/>
          </a:prstGeom>
          <a:solidFill>
            <a:schemeClr val="tx1">
              <a:lumMod val="50000"/>
              <a:lumOff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ED58F52-F06B-B2BF-4B51-DBBDE614F528}"/>
              </a:ext>
            </a:extLst>
          </p:cNvPr>
          <p:cNvSpPr txBox="1"/>
          <p:nvPr/>
        </p:nvSpPr>
        <p:spPr>
          <a:xfrm>
            <a:off x="8927052" y="5822039"/>
            <a:ext cx="650205" cy="369332"/>
          </a:xfrm>
          <a:prstGeom prst="rect">
            <a:avLst/>
          </a:prstGeom>
          <a:noFill/>
        </p:spPr>
        <p:txBody>
          <a:bodyPr wrap="square" rtlCol="0">
            <a:spAutoFit/>
          </a:bodyPr>
          <a:lstStyle/>
          <a:p>
            <a:pPr algn="ctr"/>
            <a:r>
              <a:rPr lang="en-US" dirty="0"/>
              <a:t>43%</a:t>
            </a:r>
          </a:p>
        </p:txBody>
      </p:sp>
    </p:spTree>
    <p:custDataLst>
      <p:tags r:id="rId1"/>
    </p:custDataLst>
    <p:extLst>
      <p:ext uri="{BB962C8B-B14F-4D97-AF65-F5344CB8AC3E}">
        <p14:creationId xmlns:p14="http://schemas.microsoft.com/office/powerpoint/2010/main" val="170544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10.xml><?xml version="1.0" encoding="utf-8"?>
<p:tagLst xmlns:a="http://schemas.openxmlformats.org/drawingml/2006/main" xmlns:r="http://schemas.openxmlformats.org/officeDocument/2006/relationships" xmlns:p="http://schemas.openxmlformats.org/presentationml/2006/main">
  <p:tag name="TIMING" val="|11.2|7.7|10.3|4.4"/>
</p:tagLst>
</file>

<file path=ppt/tags/tag2.xml><?xml version="1.0" encoding="utf-8"?>
<p:tagLst xmlns:a="http://schemas.openxmlformats.org/drawingml/2006/main" xmlns:r="http://schemas.openxmlformats.org/officeDocument/2006/relationships" xmlns:p="http://schemas.openxmlformats.org/presentationml/2006/main">
  <p:tag name="TIMING" val="|17.2"/>
</p:tagLst>
</file>

<file path=ppt/tags/tag3.xml><?xml version="1.0" encoding="utf-8"?>
<p:tagLst xmlns:a="http://schemas.openxmlformats.org/drawingml/2006/main" xmlns:r="http://schemas.openxmlformats.org/officeDocument/2006/relationships" xmlns:p="http://schemas.openxmlformats.org/presentationml/2006/main">
  <p:tag name="TIMING" val="|7.2|6.8"/>
</p:tagLst>
</file>

<file path=ppt/tags/tag4.xml><?xml version="1.0" encoding="utf-8"?>
<p:tagLst xmlns:a="http://schemas.openxmlformats.org/drawingml/2006/main" xmlns:r="http://schemas.openxmlformats.org/officeDocument/2006/relationships" xmlns:p="http://schemas.openxmlformats.org/presentationml/2006/main">
  <p:tag name="TIMING" val="|23.9|6.6"/>
</p:tagLst>
</file>

<file path=ppt/tags/tag5.xml><?xml version="1.0" encoding="utf-8"?>
<p:tagLst xmlns:a="http://schemas.openxmlformats.org/drawingml/2006/main" xmlns:r="http://schemas.openxmlformats.org/officeDocument/2006/relationships" xmlns:p="http://schemas.openxmlformats.org/presentationml/2006/main">
  <p:tag name="TIMING" val="|19.4|5.4|3.2"/>
</p:tagLst>
</file>

<file path=ppt/tags/tag6.xml><?xml version="1.0" encoding="utf-8"?>
<p:tagLst xmlns:a="http://schemas.openxmlformats.org/drawingml/2006/main" xmlns:r="http://schemas.openxmlformats.org/officeDocument/2006/relationships" xmlns:p="http://schemas.openxmlformats.org/presentationml/2006/main">
  <p:tag name="TIMING" val="|7.1|12.4|7.7"/>
</p:tagLst>
</file>

<file path=ppt/tags/tag7.xml><?xml version="1.0" encoding="utf-8"?>
<p:tagLst xmlns:a="http://schemas.openxmlformats.org/drawingml/2006/main" xmlns:r="http://schemas.openxmlformats.org/officeDocument/2006/relationships" xmlns:p="http://schemas.openxmlformats.org/presentationml/2006/main">
  <p:tag name="TIMING" val="|15.9|30.6"/>
</p:tagLst>
</file>

<file path=ppt/tags/tag8.xml><?xml version="1.0" encoding="utf-8"?>
<p:tagLst xmlns:a="http://schemas.openxmlformats.org/drawingml/2006/main" xmlns:r="http://schemas.openxmlformats.org/officeDocument/2006/relationships" xmlns:p="http://schemas.openxmlformats.org/presentationml/2006/main">
  <p:tag name="TIMING" val="|33.6"/>
</p:tagLst>
</file>

<file path=ppt/tags/tag9.xml><?xml version="1.0" encoding="utf-8"?>
<p:tagLst xmlns:a="http://schemas.openxmlformats.org/drawingml/2006/main" xmlns:r="http://schemas.openxmlformats.org/officeDocument/2006/relationships" xmlns:p="http://schemas.openxmlformats.org/presentationml/2006/main">
  <p:tag name="TIMING" val="|19.3|5.7|1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20683</TotalTime>
  <Words>2126</Words>
  <Application>Microsoft Macintosh PowerPoint</Application>
  <PresentationFormat>Widescreen</PresentationFormat>
  <Paragraphs>286</Paragraphs>
  <Slides>24</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ADLaM Display</vt:lpstr>
      <vt:lpstr>Aptos</vt:lpstr>
      <vt:lpstr>Aptos Display</vt:lpstr>
      <vt:lpstr>Arial</vt:lpstr>
      <vt:lpstr>Calibri</vt:lpstr>
      <vt:lpstr>eina 01 Regular</vt:lpstr>
      <vt:lpstr>Gilroy-Bold</vt:lpstr>
      <vt:lpstr>Helvetica</vt:lpstr>
      <vt:lpstr>henderson-bcg-sans</vt:lpstr>
      <vt:lpstr>Inter</vt:lpstr>
      <vt:lpstr>Roboto</vt:lpstr>
      <vt:lpstr>Segoe UI</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Agius Ferrante</dc:creator>
  <cp:lastModifiedBy>Christopher Agius Ferrante</cp:lastModifiedBy>
  <cp:revision>83</cp:revision>
  <dcterms:created xsi:type="dcterms:W3CDTF">2025-02-12T13:21:44Z</dcterms:created>
  <dcterms:modified xsi:type="dcterms:W3CDTF">2025-07-02T12:08:53Z</dcterms:modified>
</cp:coreProperties>
</file>